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22"/>
  </p:notesMasterIdLst>
  <p:sldIdLst>
    <p:sldId id="349" r:id="rId4"/>
    <p:sldId id="353" r:id="rId5"/>
    <p:sldId id="357" r:id="rId6"/>
    <p:sldId id="260" r:id="rId7"/>
    <p:sldId id="356" r:id="rId8"/>
    <p:sldId id="259" r:id="rId9"/>
    <p:sldId id="358" r:id="rId10"/>
    <p:sldId id="360" r:id="rId11"/>
    <p:sldId id="361" r:id="rId12"/>
    <p:sldId id="362" r:id="rId13"/>
    <p:sldId id="363" r:id="rId14"/>
    <p:sldId id="364" r:id="rId15"/>
    <p:sldId id="365" r:id="rId16"/>
    <p:sldId id="366" r:id="rId17"/>
    <p:sldId id="367" r:id="rId18"/>
    <p:sldId id="368" r:id="rId19"/>
    <p:sldId id="369" r:id="rId20"/>
    <p:sldId id="34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898" autoAdjust="0"/>
    <p:restoredTop sz="94660"/>
  </p:normalViewPr>
  <p:slideViewPr>
    <p:cSldViewPr snapToGrid="0" showGuides="1">
      <p:cViewPr varScale="1">
        <p:scale>
          <a:sx n="200" d="100"/>
          <a:sy n="200" d="100"/>
        </p:scale>
        <p:origin x="160" y="336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56" d="100"/>
          <a:sy n="156" d="100"/>
        </p:scale>
        <p:origin x="558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174EE22C-C639-7D49-A057-06DFBD112C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0B3D012-D5A6-194B-9B60-3970B23F4E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9C5C46-7C59-AA46-BAEB-CF14D43F981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F949C55-7049-48E6-BF47-20C885196F95}"/>
              </a:ext>
            </a:extLst>
          </p:cNvPr>
          <p:cNvSpPr/>
          <p:nvPr userDrawn="1"/>
        </p:nvSpPr>
        <p:spPr>
          <a:xfrm>
            <a:off x="0" y="5724052"/>
            <a:ext cx="7228116" cy="53005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B3616A90-E1DE-47A7-83AE-E8FD3279FF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45B078-9C2E-4F0F-A743-1BD2E374A3F2}"/>
              </a:ext>
            </a:extLst>
          </p:cNvPr>
          <p:cNvSpPr/>
          <p:nvPr userDrawn="1"/>
        </p:nvSpPr>
        <p:spPr>
          <a:xfrm>
            <a:off x="0" y="3254185"/>
            <a:ext cx="12192000" cy="1296144"/>
          </a:xfrm>
          <a:prstGeom prst="rect">
            <a:avLst/>
          </a:prstGeom>
          <a:solidFill>
            <a:schemeClr val="accent6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3" name="Group 8">
            <a:extLst>
              <a:ext uri="{FF2B5EF4-FFF2-40B4-BE49-F238E27FC236}">
                <a16:creationId xmlns:a16="http://schemas.microsoft.com/office/drawing/2014/main" id="{346031F5-1B63-4620-8505-DE5C4A40B24C}"/>
              </a:ext>
            </a:extLst>
          </p:cNvPr>
          <p:cNvGrpSpPr/>
          <p:nvPr userDrawn="1"/>
        </p:nvGrpSpPr>
        <p:grpSpPr>
          <a:xfrm>
            <a:off x="741800" y="1570966"/>
            <a:ext cx="2520000" cy="4680000"/>
            <a:chOff x="445712" y="1449040"/>
            <a:chExt cx="2520000" cy="4680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FC27CB74-33CD-4A23-B325-C122DA66528C}"/>
                </a:ext>
              </a:extLst>
            </p:cNvPr>
            <p:cNvSpPr/>
            <p:nvPr userDrawn="1"/>
          </p:nvSpPr>
          <p:spPr>
            <a:xfrm>
              <a:off x="445712" y="1449040"/>
              <a:ext cx="2520000" cy="468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58D7BEA8-16EF-49F6-A423-7760EDAB82F5}"/>
                </a:ext>
              </a:extLst>
            </p:cNvPr>
            <p:cNvSpPr/>
            <p:nvPr userDrawn="1"/>
          </p:nvSpPr>
          <p:spPr>
            <a:xfrm>
              <a:off x="1597700" y="1680321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6" name="Group 1">
              <a:extLst>
                <a:ext uri="{FF2B5EF4-FFF2-40B4-BE49-F238E27FC236}">
                  <a16:creationId xmlns:a16="http://schemas.microsoft.com/office/drawing/2014/main" id="{ADA26798-7DB1-4A1B-8875-4A1F787E724F}"/>
                </a:ext>
              </a:extLst>
            </p:cNvPr>
            <p:cNvGrpSpPr/>
            <p:nvPr userDrawn="1"/>
          </p:nvGrpSpPr>
          <p:grpSpPr>
            <a:xfrm>
              <a:off x="1549420" y="5712364"/>
              <a:ext cx="312583" cy="312583"/>
              <a:chOff x="1570727" y="5532687"/>
              <a:chExt cx="312583" cy="312583"/>
            </a:xfrm>
          </p:grpSpPr>
          <p:sp>
            <p:nvSpPr>
              <p:cNvPr id="7" name="Oval 4">
                <a:extLst>
                  <a:ext uri="{FF2B5EF4-FFF2-40B4-BE49-F238E27FC236}">
                    <a16:creationId xmlns:a16="http://schemas.microsoft.com/office/drawing/2014/main" id="{3F0E6646-AD22-4810-B8E0-6B3AA6FA86A2}"/>
                  </a:ext>
                </a:extLst>
              </p:cNvPr>
              <p:cNvSpPr/>
              <p:nvPr userDrawn="1"/>
            </p:nvSpPr>
            <p:spPr>
              <a:xfrm>
                <a:off x="1570727" y="5532687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84E7817A-50E1-44BF-B5F3-B2BEF3E94706}"/>
                  </a:ext>
                </a:extLst>
              </p:cNvPr>
              <p:cNvSpPr/>
              <p:nvPr userDrawn="1"/>
            </p:nvSpPr>
            <p:spPr>
              <a:xfrm>
                <a:off x="1655532" y="5616970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FD8E3FD2-2332-4C3D-A627-541B7AFCAC9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21680" y="1930403"/>
            <a:ext cx="2160240" cy="37444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439E42-0E0F-4CED-B659-F8D68A3501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550C2BD9-6214-4567-96BE-E813DFC881B3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79656" y="1838324"/>
            <a:ext cx="8412345" cy="4067177"/>
          </a:xfrm>
          <a:custGeom>
            <a:avLst/>
            <a:gdLst>
              <a:gd name="connsiteX0" fmla="*/ 7994333 w 8412345"/>
              <a:gd name="connsiteY0" fmla="*/ 3524256 h 4067177"/>
              <a:gd name="connsiteX1" fmla="*/ 7994333 w 8412345"/>
              <a:gd name="connsiteY1" fmla="*/ 3752847 h 4067177"/>
              <a:gd name="connsiteX2" fmla="*/ 8412344 w 8412345"/>
              <a:gd name="connsiteY2" fmla="*/ 3752847 h 4067177"/>
              <a:gd name="connsiteX3" fmla="*/ 8412344 w 8412345"/>
              <a:gd name="connsiteY3" fmla="*/ 3524256 h 4067177"/>
              <a:gd name="connsiteX4" fmla="*/ 0 w 8412345"/>
              <a:gd name="connsiteY4" fmla="*/ 0 h 4067177"/>
              <a:gd name="connsiteX5" fmla="*/ 8412345 w 8412345"/>
              <a:gd name="connsiteY5" fmla="*/ 0 h 4067177"/>
              <a:gd name="connsiteX6" fmla="*/ 8412345 w 8412345"/>
              <a:gd name="connsiteY6" fmla="*/ 4067177 h 4067177"/>
              <a:gd name="connsiteX7" fmla="*/ 1452936 w 8412345"/>
              <a:gd name="connsiteY7" fmla="*/ 4067177 h 4067177"/>
              <a:gd name="connsiteX8" fmla="*/ 1340647 w 8412345"/>
              <a:gd name="connsiteY8" fmla="*/ 3752847 h 4067177"/>
              <a:gd name="connsiteX9" fmla="*/ 2028961 w 8412345"/>
              <a:gd name="connsiteY9" fmla="*/ 3752847 h 4067177"/>
              <a:gd name="connsiteX10" fmla="*/ 2028961 w 8412345"/>
              <a:gd name="connsiteY10" fmla="*/ 3524256 h 4067177"/>
              <a:gd name="connsiteX11" fmla="*/ 1258986 w 8412345"/>
              <a:gd name="connsiteY11" fmla="*/ 3524256 h 4067177"/>
              <a:gd name="connsiteX0" fmla="*/ 7994333 w 8412345"/>
              <a:gd name="connsiteY0" fmla="*/ 3524256 h 4067177"/>
              <a:gd name="connsiteX1" fmla="*/ 7994333 w 8412345"/>
              <a:gd name="connsiteY1" fmla="*/ 3752847 h 4067177"/>
              <a:gd name="connsiteX2" fmla="*/ 8412344 w 8412345"/>
              <a:gd name="connsiteY2" fmla="*/ 3752847 h 4067177"/>
              <a:gd name="connsiteX3" fmla="*/ 8412344 w 8412345"/>
              <a:gd name="connsiteY3" fmla="*/ 3524256 h 4067177"/>
              <a:gd name="connsiteX4" fmla="*/ 7994333 w 8412345"/>
              <a:gd name="connsiteY4" fmla="*/ 3524256 h 4067177"/>
              <a:gd name="connsiteX5" fmla="*/ 0 w 8412345"/>
              <a:gd name="connsiteY5" fmla="*/ 0 h 4067177"/>
              <a:gd name="connsiteX6" fmla="*/ 8412345 w 8412345"/>
              <a:gd name="connsiteY6" fmla="*/ 0 h 4067177"/>
              <a:gd name="connsiteX7" fmla="*/ 8412345 w 8412345"/>
              <a:gd name="connsiteY7" fmla="*/ 4067177 h 4067177"/>
              <a:gd name="connsiteX8" fmla="*/ 1452936 w 8412345"/>
              <a:gd name="connsiteY8" fmla="*/ 4067177 h 4067177"/>
              <a:gd name="connsiteX9" fmla="*/ 1340647 w 8412345"/>
              <a:gd name="connsiteY9" fmla="*/ 3752847 h 4067177"/>
              <a:gd name="connsiteX10" fmla="*/ 2028961 w 8412345"/>
              <a:gd name="connsiteY10" fmla="*/ 3752847 h 4067177"/>
              <a:gd name="connsiteX11" fmla="*/ 1258986 w 8412345"/>
              <a:gd name="connsiteY11" fmla="*/ 3524256 h 4067177"/>
              <a:gd name="connsiteX12" fmla="*/ 0 w 8412345"/>
              <a:gd name="connsiteY12" fmla="*/ 0 h 4067177"/>
              <a:gd name="connsiteX0" fmla="*/ 7994333 w 8412345"/>
              <a:gd name="connsiteY0" fmla="*/ 3524256 h 4067177"/>
              <a:gd name="connsiteX1" fmla="*/ 7994333 w 8412345"/>
              <a:gd name="connsiteY1" fmla="*/ 3752847 h 4067177"/>
              <a:gd name="connsiteX2" fmla="*/ 8412344 w 8412345"/>
              <a:gd name="connsiteY2" fmla="*/ 3752847 h 4067177"/>
              <a:gd name="connsiteX3" fmla="*/ 8412344 w 8412345"/>
              <a:gd name="connsiteY3" fmla="*/ 3524256 h 4067177"/>
              <a:gd name="connsiteX4" fmla="*/ 7994333 w 8412345"/>
              <a:gd name="connsiteY4" fmla="*/ 3524256 h 4067177"/>
              <a:gd name="connsiteX5" fmla="*/ 0 w 8412345"/>
              <a:gd name="connsiteY5" fmla="*/ 0 h 4067177"/>
              <a:gd name="connsiteX6" fmla="*/ 8412345 w 8412345"/>
              <a:gd name="connsiteY6" fmla="*/ 0 h 4067177"/>
              <a:gd name="connsiteX7" fmla="*/ 8412345 w 8412345"/>
              <a:gd name="connsiteY7" fmla="*/ 4067177 h 4067177"/>
              <a:gd name="connsiteX8" fmla="*/ 1452936 w 8412345"/>
              <a:gd name="connsiteY8" fmla="*/ 4067177 h 4067177"/>
              <a:gd name="connsiteX9" fmla="*/ 1340647 w 8412345"/>
              <a:gd name="connsiteY9" fmla="*/ 3752847 h 4067177"/>
              <a:gd name="connsiteX10" fmla="*/ 1258986 w 8412345"/>
              <a:gd name="connsiteY10" fmla="*/ 3524256 h 4067177"/>
              <a:gd name="connsiteX11" fmla="*/ 0 w 8412345"/>
              <a:gd name="connsiteY11" fmla="*/ 0 h 4067177"/>
              <a:gd name="connsiteX0" fmla="*/ 7994333 w 8412345"/>
              <a:gd name="connsiteY0" fmla="*/ 3524256 h 4067177"/>
              <a:gd name="connsiteX1" fmla="*/ 7994333 w 8412345"/>
              <a:gd name="connsiteY1" fmla="*/ 3752847 h 4067177"/>
              <a:gd name="connsiteX2" fmla="*/ 8412344 w 8412345"/>
              <a:gd name="connsiteY2" fmla="*/ 3752847 h 4067177"/>
              <a:gd name="connsiteX3" fmla="*/ 8412344 w 8412345"/>
              <a:gd name="connsiteY3" fmla="*/ 3524256 h 4067177"/>
              <a:gd name="connsiteX4" fmla="*/ 7994333 w 8412345"/>
              <a:gd name="connsiteY4" fmla="*/ 3524256 h 4067177"/>
              <a:gd name="connsiteX5" fmla="*/ 0 w 8412345"/>
              <a:gd name="connsiteY5" fmla="*/ 0 h 4067177"/>
              <a:gd name="connsiteX6" fmla="*/ 8412345 w 8412345"/>
              <a:gd name="connsiteY6" fmla="*/ 0 h 4067177"/>
              <a:gd name="connsiteX7" fmla="*/ 8412345 w 8412345"/>
              <a:gd name="connsiteY7" fmla="*/ 4067177 h 4067177"/>
              <a:gd name="connsiteX8" fmla="*/ 1452936 w 8412345"/>
              <a:gd name="connsiteY8" fmla="*/ 4067177 h 4067177"/>
              <a:gd name="connsiteX9" fmla="*/ 1258986 w 8412345"/>
              <a:gd name="connsiteY9" fmla="*/ 3524256 h 4067177"/>
              <a:gd name="connsiteX10" fmla="*/ 0 w 8412345"/>
              <a:gd name="connsiteY10" fmla="*/ 0 h 4067177"/>
              <a:gd name="connsiteX0" fmla="*/ 7994333 w 8412345"/>
              <a:gd name="connsiteY0" fmla="*/ 3524256 h 4067177"/>
              <a:gd name="connsiteX1" fmla="*/ 7994333 w 8412345"/>
              <a:gd name="connsiteY1" fmla="*/ 3752847 h 4067177"/>
              <a:gd name="connsiteX2" fmla="*/ 8412344 w 8412345"/>
              <a:gd name="connsiteY2" fmla="*/ 3752847 h 4067177"/>
              <a:gd name="connsiteX3" fmla="*/ 8412344 w 8412345"/>
              <a:gd name="connsiteY3" fmla="*/ 3524256 h 4067177"/>
              <a:gd name="connsiteX4" fmla="*/ 7994333 w 8412345"/>
              <a:gd name="connsiteY4" fmla="*/ 3524256 h 4067177"/>
              <a:gd name="connsiteX5" fmla="*/ 0 w 8412345"/>
              <a:gd name="connsiteY5" fmla="*/ 0 h 4067177"/>
              <a:gd name="connsiteX6" fmla="*/ 8412345 w 8412345"/>
              <a:gd name="connsiteY6" fmla="*/ 0 h 4067177"/>
              <a:gd name="connsiteX7" fmla="*/ 8412345 w 8412345"/>
              <a:gd name="connsiteY7" fmla="*/ 4067177 h 4067177"/>
              <a:gd name="connsiteX8" fmla="*/ 1452936 w 8412345"/>
              <a:gd name="connsiteY8" fmla="*/ 4067177 h 4067177"/>
              <a:gd name="connsiteX9" fmla="*/ 0 w 8412345"/>
              <a:gd name="connsiteY9" fmla="*/ 0 h 4067177"/>
              <a:gd name="connsiteX0" fmla="*/ 8412344 w 8412345"/>
              <a:gd name="connsiteY0" fmla="*/ 3524256 h 4067177"/>
              <a:gd name="connsiteX1" fmla="*/ 7994333 w 8412345"/>
              <a:gd name="connsiteY1" fmla="*/ 3752847 h 4067177"/>
              <a:gd name="connsiteX2" fmla="*/ 8412344 w 8412345"/>
              <a:gd name="connsiteY2" fmla="*/ 3752847 h 4067177"/>
              <a:gd name="connsiteX3" fmla="*/ 8412344 w 8412345"/>
              <a:gd name="connsiteY3" fmla="*/ 3524256 h 4067177"/>
              <a:gd name="connsiteX4" fmla="*/ 0 w 8412345"/>
              <a:gd name="connsiteY4" fmla="*/ 0 h 4067177"/>
              <a:gd name="connsiteX5" fmla="*/ 8412345 w 8412345"/>
              <a:gd name="connsiteY5" fmla="*/ 0 h 4067177"/>
              <a:gd name="connsiteX6" fmla="*/ 8412345 w 8412345"/>
              <a:gd name="connsiteY6" fmla="*/ 4067177 h 4067177"/>
              <a:gd name="connsiteX7" fmla="*/ 1452936 w 8412345"/>
              <a:gd name="connsiteY7" fmla="*/ 4067177 h 4067177"/>
              <a:gd name="connsiteX8" fmla="*/ 0 w 8412345"/>
              <a:gd name="connsiteY8" fmla="*/ 0 h 4067177"/>
              <a:gd name="connsiteX0" fmla="*/ 8412344 w 8412345"/>
              <a:gd name="connsiteY0" fmla="*/ 3524256 h 4067177"/>
              <a:gd name="connsiteX1" fmla="*/ 8412344 w 8412345"/>
              <a:gd name="connsiteY1" fmla="*/ 3752847 h 4067177"/>
              <a:gd name="connsiteX2" fmla="*/ 8412344 w 8412345"/>
              <a:gd name="connsiteY2" fmla="*/ 3524256 h 4067177"/>
              <a:gd name="connsiteX3" fmla="*/ 0 w 8412345"/>
              <a:gd name="connsiteY3" fmla="*/ 0 h 4067177"/>
              <a:gd name="connsiteX4" fmla="*/ 8412345 w 8412345"/>
              <a:gd name="connsiteY4" fmla="*/ 0 h 4067177"/>
              <a:gd name="connsiteX5" fmla="*/ 8412345 w 8412345"/>
              <a:gd name="connsiteY5" fmla="*/ 4067177 h 4067177"/>
              <a:gd name="connsiteX6" fmla="*/ 1452936 w 8412345"/>
              <a:gd name="connsiteY6" fmla="*/ 4067177 h 4067177"/>
              <a:gd name="connsiteX7" fmla="*/ 0 w 8412345"/>
              <a:gd name="connsiteY7" fmla="*/ 0 h 4067177"/>
              <a:gd name="connsiteX0" fmla="*/ 0 w 8412345"/>
              <a:gd name="connsiteY0" fmla="*/ 0 h 4067177"/>
              <a:gd name="connsiteX1" fmla="*/ 8412345 w 8412345"/>
              <a:gd name="connsiteY1" fmla="*/ 0 h 4067177"/>
              <a:gd name="connsiteX2" fmla="*/ 8412345 w 8412345"/>
              <a:gd name="connsiteY2" fmla="*/ 4067177 h 4067177"/>
              <a:gd name="connsiteX3" fmla="*/ 1452936 w 8412345"/>
              <a:gd name="connsiteY3" fmla="*/ 4067177 h 4067177"/>
              <a:gd name="connsiteX4" fmla="*/ 0 w 8412345"/>
              <a:gd name="connsiteY4" fmla="*/ 0 h 406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12345" h="4067177">
                <a:moveTo>
                  <a:pt x="0" y="0"/>
                </a:moveTo>
                <a:lnTo>
                  <a:pt x="8412345" y="0"/>
                </a:lnTo>
                <a:lnTo>
                  <a:pt x="8412345" y="4067177"/>
                </a:lnTo>
                <a:lnTo>
                  <a:pt x="1452936" y="406717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3" name="Picture Placeholder 33">
            <a:extLst>
              <a:ext uri="{FF2B5EF4-FFF2-40B4-BE49-F238E27FC236}">
                <a16:creationId xmlns:a16="http://schemas.microsoft.com/office/drawing/2014/main" id="{98249CAB-AC39-4CCE-919B-8382181E4BB3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0" y="1285875"/>
            <a:ext cx="4432248" cy="4067177"/>
          </a:xfrm>
          <a:custGeom>
            <a:avLst/>
            <a:gdLst>
              <a:gd name="connsiteX0" fmla="*/ 0 w 4432248"/>
              <a:gd name="connsiteY0" fmla="*/ 0 h 4067177"/>
              <a:gd name="connsiteX1" fmla="*/ 571500 w 4432248"/>
              <a:gd name="connsiteY1" fmla="*/ 0 h 4067177"/>
              <a:gd name="connsiteX2" fmla="*/ 904875 w 4432248"/>
              <a:gd name="connsiteY2" fmla="*/ 0 h 4067177"/>
              <a:gd name="connsiteX3" fmla="*/ 2979312 w 4432248"/>
              <a:gd name="connsiteY3" fmla="*/ 0 h 4067177"/>
              <a:gd name="connsiteX4" fmla="*/ 4432248 w 4432248"/>
              <a:gd name="connsiteY4" fmla="*/ 4067177 h 4067177"/>
              <a:gd name="connsiteX5" fmla="*/ 571500 w 4432248"/>
              <a:gd name="connsiteY5" fmla="*/ 4067177 h 4067177"/>
              <a:gd name="connsiteX6" fmla="*/ 571500 w 4432248"/>
              <a:gd name="connsiteY6" fmla="*/ 4067175 h 4067177"/>
              <a:gd name="connsiteX7" fmla="*/ 0 w 4432248"/>
              <a:gd name="connsiteY7" fmla="*/ 4067175 h 4067177"/>
              <a:gd name="connsiteX0" fmla="*/ 0 w 4432248"/>
              <a:gd name="connsiteY0" fmla="*/ 0 h 4067177"/>
              <a:gd name="connsiteX1" fmla="*/ 571500 w 4432248"/>
              <a:gd name="connsiteY1" fmla="*/ 0 h 4067177"/>
              <a:gd name="connsiteX2" fmla="*/ 2979312 w 4432248"/>
              <a:gd name="connsiteY2" fmla="*/ 0 h 4067177"/>
              <a:gd name="connsiteX3" fmla="*/ 4432248 w 4432248"/>
              <a:gd name="connsiteY3" fmla="*/ 4067177 h 4067177"/>
              <a:gd name="connsiteX4" fmla="*/ 571500 w 4432248"/>
              <a:gd name="connsiteY4" fmla="*/ 4067177 h 4067177"/>
              <a:gd name="connsiteX5" fmla="*/ 571500 w 4432248"/>
              <a:gd name="connsiteY5" fmla="*/ 4067175 h 4067177"/>
              <a:gd name="connsiteX6" fmla="*/ 0 w 4432248"/>
              <a:gd name="connsiteY6" fmla="*/ 4067175 h 4067177"/>
              <a:gd name="connsiteX7" fmla="*/ 0 w 4432248"/>
              <a:gd name="connsiteY7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571500 w 4432248"/>
              <a:gd name="connsiteY3" fmla="*/ 4067177 h 4067177"/>
              <a:gd name="connsiteX4" fmla="*/ 571500 w 4432248"/>
              <a:gd name="connsiteY4" fmla="*/ 4067175 h 4067177"/>
              <a:gd name="connsiteX5" fmla="*/ 0 w 4432248"/>
              <a:gd name="connsiteY5" fmla="*/ 4067175 h 4067177"/>
              <a:gd name="connsiteX6" fmla="*/ 0 w 4432248"/>
              <a:gd name="connsiteY6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571500 w 4432248"/>
              <a:gd name="connsiteY3" fmla="*/ 4067177 h 4067177"/>
              <a:gd name="connsiteX4" fmla="*/ 0 w 4432248"/>
              <a:gd name="connsiteY4" fmla="*/ 4067175 h 4067177"/>
              <a:gd name="connsiteX5" fmla="*/ 0 w 4432248"/>
              <a:gd name="connsiteY5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0 w 4432248"/>
              <a:gd name="connsiteY3" fmla="*/ 4067175 h 4067177"/>
              <a:gd name="connsiteX4" fmla="*/ 0 w 4432248"/>
              <a:gd name="connsiteY4" fmla="*/ 0 h 406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2248" h="4067177">
                <a:moveTo>
                  <a:pt x="0" y="0"/>
                </a:moveTo>
                <a:lnTo>
                  <a:pt x="2979312" y="0"/>
                </a:lnTo>
                <a:lnTo>
                  <a:pt x="4432248" y="4067177"/>
                </a:lnTo>
                <a:lnTo>
                  <a:pt x="0" y="406717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6D0E4AAB-0F04-4DBA-B80B-E677726620A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45805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900EE333-DBF1-7F47-A47E-B809F33EE6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84689E5-50DE-5140-81FE-D8FEACAA9A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B8A6B3-FE61-B84D-AA6F-5C7FC31546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38207F1F-475B-2E47-9498-787944A5D7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3E57D5B-E22C-1E47-86E1-E73A322C59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9C5C46-7C59-AA46-BAEB-CF14D43F981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A4120B2-2C79-8A40-84EE-E072E574C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A6CB4E1-1FEC-764D-B388-66CB91DEE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8A6B3-FE61-B84D-AA6F-5C7FC31546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9964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A4120B2-2C79-8A40-84EE-E072E574C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A6CB4E1-1FEC-764D-B388-66CB91DEE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8A6B3-FE61-B84D-AA6F-5C7FC31546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C0C6AF6-C961-4E43-82F3-D475D5532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694735-D92B-974D-B405-A50FFFF34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8A6B3-FE61-B84D-AA6F-5C7FC31546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53EAC45F-E93D-FB45-8C1F-27E8CBF8DB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FB79338-B526-C04E-9F1F-C7550DA307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B8A6B3-FE61-B84D-AA6F-5C7FC31546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CB93A692-6FE4-459D-971B-4D9666573565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650190" y="1769412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CE149D9E-74F2-422A-9403-DE25D7880EE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403397" y="1769412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B5A09A4-9D5C-43E2-B67D-0F7F764E33B2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9156603" y="1769412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3E81662-E3DD-4893-A0D0-8BE33B2D3F55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896983" y="1769412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DAF11FFA-D57F-7843-8D76-A43A4D481E2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36951EE-FA67-9142-B590-F03DC30A9B2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5B8A6B3-FE61-B84D-AA6F-5C7FC31546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6DD85638-011C-8542-847C-422950DCAC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7D0DF54-5B36-DF4C-871B-51B80C471F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C5C46-7C59-AA46-BAEB-CF14D43F981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5" r:id="rId2"/>
    <p:sldLayoutId id="2147483650" r:id="rId3"/>
    <p:sldLayoutId id="214748369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B350C939-E532-DF4D-AEA1-4D7CA2C5F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3" name="標題版面配置區 2">
            <a:extLst>
              <a:ext uri="{FF2B5EF4-FFF2-40B4-BE49-F238E27FC236}">
                <a16:creationId xmlns:a16="http://schemas.microsoft.com/office/drawing/2014/main" id="{036AF491-89C5-B34A-BE32-70DC55CA5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54F7E4-27E7-7347-9DCA-B949842E1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8A6B3-FE61-B84D-AA6F-5C7FC31546FA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F87BF5F-C0D4-6144-B22B-E6FB9898AD3D}"/>
              </a:ext>
            </a:extLst>
          </p:cNvPr>
          <p:cNvSpPr/>
          <p:nvPr userDrawn="1"/>
        </p:nvSpPr>
        <p:spPr>
          <a:xfrm>
            <a:off x="0" y="0"/>
            <a:ext cx="12192000" cy="129614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76" r:id="rId4"/>
    <p:sldLayoutId id="2147483678" r:id="rId5"/>
    <p:sldLayoutId id="2147483679" r:id="rId6"/>
    <p:sldLayoutId id="2147483680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9" r:id="rId13"/>
    <p:sldLayoutId id="2147483687" r:id="rId14"/>
    <p:sldLayoutId id="2147483688" r:id="rId15"/>
    <p:sldLayoutId id="2147483671" r:id="rId16"/>
    <p:sldLayoutId id="2147483672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AF0D90FD-3E28-4722-97C4-8CCC735E8F08}"/>
              </a:ext>
            </a:extLst>
          </p:cNvPr>
          <p:cNvSpPr txBox="1"/>
          <p:nvPr/>
        </p:nvSpPr>
        <p:spPr>
          <a:xfrm>
            <a:off x="6095931" y="3429000"/>
            <a:ext cx="5741457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" altLang="zh-TW" sz="4400" dirty="0">
                <a:solidFill>
                  <a:schemeClr val="bg1"/>
                </a:solidFill>
                <a:latin typeface="Courier" pitchFamily="2" charset="0"/>
              </a:rPr>
              <a:t>Using HLS IP in a Zynq SoC Design</a:t>
            </a:r>
            <a:endParaRPr lang="en" altLang="zh-TW" sz="4400" b="1" dirty="0">
              <a:solidFill>
                <a:schemeClr val="bg1"/>
              </a:solidFill>
              <a:latin typeface="Courier" pitchFamily="2" charset="0"/>
              <a:ea typeface="STHupo" panose="02010800040101010101" pitchFamily="2" charset="-122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E22EC9-32B2-4C76-BCA0-9B27E0E418E1}"/>
              </a:ext>
            </a:extLst>
          </p:cNvPr>
          <p:cNvSpPr txBox="1"/>
          <p:nvPr/>
        </p:nvSpPr>
        <p:spPr>
          <a:xfrm>
            <a:off x="6096000" y="5688449"/>
            <a:ext cx="5741388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Courier" pitchFamily="2" charset="0"/>
                <a:cs typeface="Arial" pitchFamily="34" charset="0"/>
              </a:rPr>
              <a:t>R09921132 </a:t>
            </a:r>
            <a:r>
              <a:rPr lang="ko-KR" altLang="en-US" sz="2800" dirty="0" err="1">
                <a:solidFill>
                  <a:schemeClr val="bg1"/>
                </a:solidFill>
                <a:latin typeface="Courier" pitchFamily="2" charset="0"/>
                <a:cs typeface="Arial" pitchFamily="34" charset="0"/>
              </a:rPr>
              <a:t>劉彥甫</a:t>
            </a:r>
            <a:endParaRPr lang="en" altLang="zh-TW" sz="2800" dirty="0">
              <a:solidFill>
                <a:schemeClr val="bg1"/>
              </a:solidFill>
            </a:endParaRPr>
          </a:p>
          <a:p>
            <a:pPr algn="r"/>
            <a:r>
              <a:rPr lang="en" altLang="zh-TW" sz="2800" b="1" dirty="0">
                <a:solidFill>
                  <a:schemeClr val="bg1"/>
                </a:solidFill>
                <a:latin typeface="Courier" pitchFamily="2" charset="0"/>
                <a:ea typeface="STHupo" panose="02010800040101010101" pitchFamily="2" charset="-122"/>
              </a:rPr>
              <a:t>Lab #A - UG871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AF228D6-0DD0-334A-9276-0AF2255CC4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9C5C46-7C59-AA46-BAEB-CF14D43F9816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2863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CF036AFF-EBA4-7D44-A328-B660A51ACB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9054" y="339509"/>
            <a:ext cx="11573197" cy="724247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1"/>
                </a:solidFill>
                <a:latin typeface="+mn-lt"/>
              </a:rPr>
              <a:t>How to do Analysis in Vitis HLS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D69D24A-A91D-7B4E-A211-730188D27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8A6B3-FE61-B84D-AA6F-5C7FC31546FA}" type="slidenum">
              <a:rPr kumimoji="1" lang="zh-TW" altLang="en-US" smtClean="0"/>
              <a:t>10</a:t>
            </a:fld>
            <a:endParaRPr kumimoji="1"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67F74798-D754-E94E-B891-6A6F01236031}"/>
              </a:ext>
            </a:extLst>
          </p:cNvPr>
          <p:cNvGrpSpPr/>
          <p:nvPr/>
        </p:nvGrpSpPr>
        <p:grpSpPr>
          <a:xfrm>
            <a:off x="592275" y="2047448"/>
            <a:ext cx="5111539" cy="4308902"/>
            <a:chOff x="6210391" y="2012906"/>
            <a:chExt cx="5111539" cy="4308902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C56FDE4D-C77D-0D4B-B25D-97DEF4AAE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10391" y="2012906"/>
              <a:ext cx="2692999" cy="3777270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6936DA08-8757-0E48-BF9D-C64E46CE0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03390" y="3536277"/>
              <a:ext cx="1790730" cy="2271170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A9461F67-F110-014A-A001-A3AC817EE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03390" y="2012906"/>
              <a:ext cx="2418540" cy="322793"/>
            </a:xfrm>
            <a:prstGeom prst="rect">
              <a:avLst/>
            </a:prstGeom>
          </p:spPr>
        </p:pic>
        <p:cxnSp>
          <p:nvCxnSpPr>
            <p:cNvPr id="18" name="直線箭頭接點 17">
              <a:extLst>
                <a:ext uri="{FF2B5EF4-FFF2-40B4-BE49-F238E27FC236}">
                  <a16:creationId xmlns:a16="http://schemas.microsoft.com/office/drawing/2014/main" id="{18383CCA-31B7-DB4F-987D-AB856A679E4B}"/>
                </a:ext>
              </a:extLst>
            </p:cNvPr>
            <p:cNvCxnSpPr/>
            <p:nvPr/>
          </p:nvCxnSpPr>
          <p:spPr>
            <a:xfrm flipV="1">
              <a:off x="7339747" y="5824718"/>
              <a:ext cx="61369" cy="49709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4818C3C1-F040-F542-9024-59D58C446831}"/>
                </a:ext>
              </a:extLst>
            </p:cNvPr>
            <p:cNvCxnSpPr/>
            <p:nvPr/>
          </p:nvCxnSpPr>
          <p:spPr>
            <a:xfrm flipV="1">
              <a:off x="7927868" y="5824718"/>
              <a:ext cx="61369" cy="49709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箭頭接點 19">
              <a:extLst>
                <a:ext uri="{FF2B5EF4-FFF2-40B4-BE49-F238E27FC236}">
                  <a16:creationId xmlns:a16="http://schemas.microsoft.com/office/drawing/2014/main" id="{04913C13-2085-374B-8A91-F2B224B22920}"/>
                </a:ext>
              </a:extLst>
            </p:cNvPr>
            <p:cNvCxnSpPr/>
            <p:nvPr/>
          </p:nvCxnSpPr>
          <p:spPr>
            <a:xfrm flipV="1">
              <a:off x="7123932" y="2835019"/>
              <a:ext cx="61369" cy="49709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箭頭接點 20">
              <a:extLst>
                <a:ext uri="{FF2B5EF4-FFF2-40B4-BE49-F238E27FC236}">
                  <a16:creationId xmlns:a16="http://schemas.microsoft.com/office/drawing/2014/main" id="{FDB7150F-9E33-EF4E-9A23-547F54FA8EA0}"/>
                </a:ext>
              </a:extLst>
            </p:cNvPr>
            <p:cNvCxnSpPr/>
            <p:nvPr/>
          </p:nvCxnSpPr>
          <p:spPr>
            <a:xfrm flipV="1">
              <a:off x="10474001" y="2337929"/>
              <a:ext cx="61369" cy="49709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AE69C4EB-4570-7F42-AABB-0B14D50A6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499" y="3276808"/>
            <a:ext cx="6423302" cy="2582452"/>
          </a:xfrm>
          <a:prstGeom prst="rect">
            <a:avLst/>
          </a:prstGeom>
        </p:spPr>
      </p:pic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AA295315-65AB-E245-9A66-593F5B4B01B8}"/>
              </a:ext>
            </a:extLst>
          </p:cNvPr>
          <p:cNvCxnSpPr>
            <a:cxnSpLocks/>
          </p:cNvCxnSpPr>
          <p:nvPr/>
        </p:nvCxnSpPr>
        <p:spPr>
          <a:xfrm flipV="1">
            <a:off x="7364135" y="4184650"/>
            <a:ext cx="262215" cy="38338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072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4CF7F1E-CDE4-A848-9709-8695166850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How to do System design in </a:t>
            </a:r>
            <a:r>
              <a:rPr lang="en-US" altLang="ko-KR" dirty="0" err="1">
                <a:solidFill>
                  <a:schemeClr val="tx1"/>
                </a:solidFill>
              </a:rPr>
              <a:t>Vivado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8E47349-CAFA-2B43-AD69-917C670DF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8A6B3-FE61-B84D-AA6F-5C7FC31546FA}" type="slidenum">
              <a:rPr kumimoji="1" lang="zh-TW" altLang="en-US" smtClean="0"/>
              <a:t>11</a:t>
            </a:fld>
            <a:endParaRPr kumimoji="1" lang="zh-TW" alt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33429875-0D61-2042-9F51-0791D27BAAB3}"/>
              </a:ext>
            </a:extLst>
          </p:cNvPr>
          <p:cNvGrpSpPr/>
          <p:nvPr/>
        </p:nvGrpSpPr>
        <p:grpSpPr>
          <a:xfrm>
            <a:off x="0" y="1378495"/>
            <a:ext cx="12192000" cy="2589709"/>
            <a:chOff x="0" y="2737395"/>
            <a:chExt cx="12192000" cy="2589709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A3D7C48D-AEE6-6C40-9A6E-CDF758904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737395"/>
              <a:ext cx="12192000" cy="2589709"/>
            </a:xfrm>
            <a:prstGeom prst="rect">
              <a:avLst/>
            </a:prstGeom>
          </p:spPr>
        </p:pic>
        <p:cxnSp>
          <p:nvCxnSpPr>
            <p:cNvPr id="5" name="直線箭頭接點 4">
              <a:extLst>
                <a:ext uri="{FF2B5EF4-FFF2-40B4-BE49-F238E27FC236}">
                  <a16:creationId xmlns:a16="http://schemas.microsoft.com/office/drawing/2014/main" id="{9C6996C4-4D0B-0A4F-80FD-337DD2C60DFE}"/>
                </a:ext>
              </a:extLst>
            </p:cNvPr>
            <p:cNvCxnSpPr/>
            <p:nvPr/>
          </p:nvCxnSpPr>
          <p:spPr>
            <a:xfrm flipV="1">
              <a:off x="2322235" y="3363071"/>
              <a:ext cx="61369" cy="49709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箭頭接點 5">
              <a:extLst>
                <a:ext uri="{FF2B5EF4-FFF2-40B4-BE49-F238E27FC236}">
                  <a16:creationId xmlns:a16="http://schemas.microsoft.com/office/drawing/2014/main" id="{04B88789-3E7C-D145-BC02-B628F8B04D03}"/>
                </a:ext>
              </a:extLst>
            </p:cNvPr>
            <p:cNvCxnSpPr/>
            <p:nvPr/>
          </p:nvCxnSpPr>
          <p:spPr>
            <a:xfrm flipV="1">
              <a:off x="3865285" y="3979021"/>
              <a:ext cx="61369" cy="49709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81F97D5E-13DE-F44E-8ED4-1AFA28390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19" y="3720906"/>
            <a:ext cx="3015682" cy="2635444"/>
          </a:xfrm>
          <a:prstGeom prst="rect">
            <a:avLst/>
          </a:prstGeom>
        </p:spPr>
      </p:pic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A410968F-C30D-8F4A-9E31-FF711D4B78E7}"/>
              </a:ext>
            </a:extLst>
          </p:cNvPr>
          <p:cNvCxnSpPr>
            <a:cxnSpLocks/>
          </p:cNvCxnSpPr>
          <p:nvPr/>
        </p:nvCxnSpPr>
        <p:spPr>
          <a:xfrm flipH="1">
            <a:off x="2032001" y="5086350"/>
            <a:ext cx="634999" cy="2286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830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01467113-4403-B342-A6D9-434782A84C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" altLang="zh-TW" dirty="0"/>
              <a:t>Interrupt or not in Vitis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24D9B56-6C5B-F545-9881-72C2FCBC4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8A6B3-FE61-B84D-AA6F-5C7FC31546FA}" type="slidenum">
              <a:rPr kumimoji="1" lang="zh-TW" altLang="en-US" smtClean="0"/>
              <a:t>12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0E2F728-362E-2344-969D-548A1393BF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31" t="40832" r="42072" b="28890"/>
          <a:stretch/>
        </p:blipFill>
        <p:spPr>
          <a:xfrm>
            <a:off x="733493" y="2235200"/>
            <a:ext cx="5362507" cy="33274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01C9F63-0121-E840-85F2-FC507166B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950" y="4032250"/>
            <a:ext cx="4280462" cy="153035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CE99B99-7489-1E4F-BEF1-F8B65529F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950" y="2608254"/>
            <a:ext cx="4057650" cy="1260491"/>
          </a:xfrm>
          <a:prstGeom prst="rect">
            <a:avLst/>
          </a:prstGeom>
        </p:spPr>
      </p:pic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EA7AC523-5907-EB4E-9533-564A6B264320}"/>
              </a:ext>
            </a:extLst>
          </p:cNvPr>
          <p:cNvCxnSpPr>
            <a:cxnSpLocks/>
          </p:cNvCxnSpPr>
          <p:nvPr/>
        </p:nvCxnSpPr>
        <p:spPr>
          <a:xfrm>
            <a:off x="4356101" y="4184650"/>
            <a:ext cx="1739899" cy="4064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626EBE48-ADC1-A140-A63D-47E50FEDD338}"/>
              </a:ext>
            </a:extLst>
          </p:cNvPr>
          <p:cNvCxnSpPr>
            <a:cxnSpLocks/>
          </p:cNvCxnSpPr>
          <p:nvPr/>
        </p:nvCxnSpPr>
        <p:spPr>
          <a:xfrm>
            <a:off x="3810001" y="3225800"/>
            <a:ext cx="2300126" cy="1269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59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248FEB4-605D-4448-95F3-149DD3E602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B8A6B3-FE61-B84D-AA6F-5C7FC31546FA}" type="slidenum">
              <a:rPr kumimoji="1" lang="zh-TW" altLang="en-US" smtClean="0"/>
              <a:t>13</a:t>
            </a:fld>
            <a:endParaRPr kumimoji="1" lang="zh-TW" altLang="en-US"/>
          </a:p>
        </p:txBody>
      </p:sp>
      <p:grpSp>
        <p:nvGrpSpPr>
          <p:cNvPr id="8" name="Group 14">
            <a:extLst>
              <a:ext uri="{FF2B5EF4-FFF2-40B4-BE49-F238E27FC236}">
                <a16:creationId xmlns:a16="http://schemas.microsoft.com/office/drawing/2014/main" id="{FF0A74A2-96F3-694D-9671-2127D19974AE}"/>
              </a:ext>
            </a:extLst>
          </p:cNvPr>
          <p:cNvGrpSpPr/>
          <p:nvPr/>
        </p:nvGrpSpPr>
        <p:grpSpPr>
          <a:xfrm>
            <a:off x="3752850" y="4538485"/>
            <a:ext cx="5266137" cy="2533210"/>
            <a:chOff x="756138" y="875593"/>
            <a:chExt cx="4865922" cy="2533210"/>
          </a:xfrm>
        </p:grpSpPr>
        <p:sp>
          <p:nvSpPr>
            <p:cNvPr id="9" name="TextBox 15">
              <a:extLst>
                <a:ext uri="{FF2B5EF4-FFF2-40B4-BE49-F238E27FC236}">
                  <a16:creationId xmlns:a16="http://schemas.microsoft.com/office/drawing/2014/main" id="{0240E5F7-6588-5941-B94B-158837510157}"/>
                </a:ext>
              </a:extLst>
            </p:cNvPr>
            <p:cNvSpPr txBox="1"/>
            <p:nvPr/>
          </p:nvSpPr>
          <p:spPr>
            <a:xfrm>
              <a:off x="756138" y="1100479"/>
              <a:ext cx="1292103" cy="230832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7200" b="1" dirty="0">
                  <a:solidFill>
                    <a:schemeClr val="accent3">
                      <a:alpha val="40000"/>
                    </a:schemeClr>
                  </a:solidFill>
                  <a:latin typeface="Courier" pitchFamily="2" charset="0"/>
                  <a:cs typeface="Arial" pitchFamily="34" charset="0"/>
                </a:rPr>
                <a:t>03</a:t>
              </a:r>
              <a:endParaRPr lang="ko-KR" altLang="en-US" sz="7200" b="1" dirty="0">
                <a:solidFill>
                  <a:schemeClr val="accent3">
                    <a:alpha val="40000"/>
                  </a:schemeClr>
                </a:solidFill>
                <a:latin typeface="Courier" pitchFamily="2" charset="0"/>
                <a:cs typeface="Arial" pitchFamily="34" charset="0"/>
              </a:endParaRPr>
            </a:p>
          </p:txBody>
        </p:sp>
        <p:grpSp>
          <p:nvGrpSpPr>
            <p:cNvPr id="10" name="Group 16">
              <a:extLst>
                <a:ext uri="{FF2B5EF4-FFF2-40B4-BE49-F238E27FC236}">
                  <a16:creationId xmlns:a16="http://schemas.microsoft.com/office/drawing/2014/main" id="{07A03763-ED52-B04D-B1A4-FF503F5A13C0}"/>
                </a:ext>
              </a:extLst>
            </p:cNvPr>
            <p:cNvGrpSpPr/>
            <p:nvPr/>
          </p:nvGrpSpPr>
          <p:grpSpPr>
            <a:xfrm>
              <a:off x="1780789" y="875593"/>
              <a:ext cx="3841271" cy="1478839"/>
              <a:chOff x="910351" y="947386"/>
              <a:chExt cx="3841271" cy="1478839"/>
            </a:xfrm>
          </p:grpSpPr>
          <p:sp>
            <p:nvSpPr>
              <p:cNvPr id="11" name="TextBox 17">
                <a:extLst>
                  <a:ext uri="{FF2B5EF4-FFF2-40B4-BE49-F238E27FC236}">
                    <a16:creationId xmlns:a16="http://schemas.microsoft.com/office/drawing/2014/main" id="{27018450-5585-BC4E-9541-8F15667BAB4F}"/>
                  </a:ext>
                </a:extLst>
              </p:cNvPr>
              <p:cNvSpPr txBox="1"/>
              <p:nvPr/>
            </p:nvSpPr>
            <p:spPr>
              <a:xfrm>
                <a:off x="910351" y="947386"/>
                <a:ext cx="3841271" cy="4001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Lab2 FFT</a:t>
                </a:r>
                <a:endParaRPr lang="ko-KR" altLang="en-US" sz="2000" b="1" dirty="0">
                  <a:solidFill>
                    <a:schemeClr val="bg1"/>
                  </a:solidFill>
                  <a:latin typeface="Courier" pitchFamily="2" charset="0"/>
                  <a:cs typeface="Arial" pitchFamily="34" charset="0"/>
                </a:endParaRPr>
              </a:p>
            </p:txBody>
          </p:sp>
          <p:sp>
            <p:nvSpPr>
              <p:cNvPr id="12" name="TextBox 18">
                <a:extLst>
                  <a:ext uri="{FF2B5EF4-FFF2-40B4-BE49-F238E27FC236}">
                    <a16:creationId xmlns:a16="http://schemas.microsoft.com/office/drawing/2014/main" id="{5CA231A6-FA36-B246-9057-9EAB1181E79B}"/>
                  </a:ext>
                </a:extLst>
              </p:cNvPr>
              <p:cNvSpPr txBox="1"/>
              <p:nvPr/>
            </p:nvSpPr>
            <p:spPr>
              <a:xfrm>
                <a:off x="1053147" y="1410562"/>
                <a:ext cx="3647840" cy="1015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171459" indent="-171459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How to do HLS in </a:t>
                </a:r>
                <a:r>
                  <a:rPr lang="en-US" altLang="ko-KR" sz="1200" dirty="0" err="1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Vitis_HLS</a:t>
                </a:r>
                <a:endParaRPr lang="en-US" altLang="ko-KR" sz="1200" dirty="0">
                  <a:solidFill>
                    <a:schemeClr val="bg1"/>
                  </a:solidFill>
                  <a:latin typeface="Courier" pitchFamily="2" charset="0"/>
                  <a:cs typeface="Arial" pitchFamily="34" charset="0"/>
                </a:endParaRPr>
              </a:p>
              <a:p>
                <a:pPr marL="171459" indent="-171459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How to do System design in </a:t>
                </a:r>
                <a:r>
                  <a:rPr lang="en-US" altLang="ko-KR" sz="1200" dirty="0" err="1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Vivado</a:t>
                </a:r>
                <a:endParaRPr lang="en-US" altLang="ko-KR" sz="1200" dirty="0">
                  <a:solidFill>
                    <a:schemeClr val="bg1"/>
                  </a:solidFill>
                  <a:latin typeface="Courier" pitchFamily="2" charset="0"/>
                  <a:cs typeface="Arial" pitchFamily="34" charset="0"/>
                </a:endParaRPr>
              </a:p>
              <a:p>
                <a:pPr marL="171459" indent="-171459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How to do Data Accelerate in Vitis</a:t>
                </a:r>
              </a:p>
              <a:p>
                <a:pPr marL="171459" indent="-171459">
                  <a:buFont typeface="Wingdings" panose="05000000000000000000" pitchFamily="2" charset="2"/>
                  <a:buChar char="Ø"/>
                </a:pPr>
                <a:endParaRPr lang="en-US" altLang="ko-KR" sz="1200" dirty="0">
                  <a:solidFill>
                    <a:schemeClr val="bg1"/>
                  </a:solidFill>
                  <a:latin typeface="Courier" pitchFamily="2" charset="0"/>
                  <a:cs typeface="Arial" pitchFamily="34" charset="0"/>
                </a:endParaRPr>
              </a:p>
              <a:p>
                <a:pPr marL="171459" indent="-171459">
                  <a:buFont typeface="Wingdings" panose="05000000000000000000" pitchFamily="2" charset="2"/>
                  <a:buChar char="Ø"/>
                </a:pPr>
                <a:endParaRPr lang="en-US" altLang="ko-KR" sz="1200" dirty="0">
                  <a:solidFill>
                    <a:schemeClr val="bg1"/>
                  </a:solidFill>
                  <a:latin typeface="Courier" pitchFamily="2" charset="0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8265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9AB5C7-79BB-1843-8C8E-B9A39AD14C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How to do HLS in Vitis HLS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B50F289-2F46-8C49-B1A3-3F059D2EB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8A6B3-FE61-B84D-AA6F-5C7FC31546FA}" type="slidenum">
              <a:rPr kumimoji="1" lang="zh-TW" altLang="en-US" smtClean="0"/>
              <a:t>14</a:t>
            </a:fld>
            <a:endParaRPr kumimoji="1"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5E989C4-1A35-6E4E-B104-7CAACFBD9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19" y="1737924"/>
            <a:ext cx="5024531" cy="407232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FDD5832F-755C-774D-A080-12973AB377A3}"/>
              </a:ext>
            </a:extLst>
          </p:cNvPr>
          <p:cNvSpPr txBox="1"/>
          <p:nvPr/>
        </p:nvSpPr>
        <p:spPr>
          <a:xfrm>
            <a:off x="2940526" y="598701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Front end</a:t>
            </a:r>
            <a:endParaRPr kumimoji="1"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7426D14-3EC7-D54F-B418-9F2901657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770" y="1737924"/>
            <a:ext cx="5024531" cy="4036394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73AF968D-61C7-BA49-9D53-50F5F1E6BCBE}"/>
              </a:ext>
            </a:extLst>
          </p:cNvPr>
          <p:cNvSpPr txBox="1"/>
          <p:nvPr/>
        </p:nvSpPr>
        <p:spPr>
          <a:xfrm>
            <a:off x="8445977" y="5985986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Back end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6630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CF036AFF-EBA4-7D44-A328-B660A51ACB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4400" dirty="0">
                <a:solidFill>
                  <a:schemeClr val="tx1"/>
                </a:solidFill>
                <a:latin typeface="+mn-lt"/>
              </a:rPr>
              <a:t>How to do System Design in </a:t>
            </a:r>
            <a:r>
              <a:rPr lang="en-US" altLang="ko-KR" sz="4400" dirty="0" err="1">
                <a:solidFill>
                  <a:schemeClr val="tx1"/>
                </a:solidFill>
                <a:latin typeface="+mn-lt"/>
              </a:rPr>
              <a:t>vivado</a:t>
            </a:r>
            <a:endParaRPr lang="en-US" altLang="ko-KR" sz="4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D69D24A-A91D-7B4E-A211-730188D27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8A6B3-FE61-B84D-AA6F-5C7FC31546FA}" type="slidenum">
              <a:rPr kumimoji="1" lang="zh-TW" altLang="en-US" smtClean="0"/>
              <a:t>15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8A4A7C3-2089-5D4B-A59F-169FB6775F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65"/>
          <a:stretch/>
        </p:blipFill>
        <p:spPr>
          <a:xfrm>
            <a:off x="0" y="1784350"/>
            <a:ext cx="12192000" cy="348134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54181D2-2403-8746-B51B-4FDF51F4D415}"/>
              </a:ext>
            </a:extLst>
          </p:cNvPr>
          <p:cNvSpPr txBox="1"/>
          <p:nvPr/>
        </p:nvSpPr>
        <p:spPr>
          <a:xfrm>
            <a:off x="5383785" y="5441692"/>
            <a:ext cx="1898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RealFFT</a:t>
            </a:r>
            <a:r>
              <a:rPr kumimoji="1" lang="en-US" altLang="zh-TW" dirty="0"/>
              <a:t> module</a:t>
            </a:r>
          </a:p>
          <a:p>
            <a:r>
              <a:rPr kumimoji="1" lang="en-US" altLang="zh-TW" dirty="0"/>
              <a:t>(one </a:t>
            </a:r>
            <a:r>
              <a:rPr kumimoji="1" lang="en-US" altLang="zh-TW" dirty="0" err="1"/>
              <a:t>hierachy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0261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562CCE5F-BDC6-F540-88A4-C3F16E9377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How to do System Design in </a:t>
            </a:r>
            <a:r>
              <a:rPr lang="en-US" altLang="ko-KR" dirty="0" err="1">
                <a:solidFill>
                  <a:schemeClr val="tx1"/>
                </a:solidFill>
              </a:rPr>
              <a:t>vivado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2AE35A4-8612-1F4C-95D9-A30BC766C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8A6B3-FE61-B84D-AA6F-5C7FC31546FA}" type="slidenum">
              <a:rPr kumimoji="1" lang="zh-TW" altLang="en-US" smtClean="0"/>
              <a:t>16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8ED05A2-0F92-E146-A773-200844DAD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6324"/>
            <a:ext cx="12192000" cy="465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089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745D7DAB-334E-5241-AB6B-BAB6683827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How to do Data Accelerate in Vitis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EDA6F1A-5629-4F45-8B49-6F043CED3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8A6B3-FE61-B84D-AA6F-5C7FC31546FA}" type="slidenum">
              <a:rPr kumimoji="1" lang="zh-TW" altLang="en-US" smtClean="0"/>
              <a:t>17</a:t>
            </a:fld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0776FA1-4E95-AD40-8486-8A5818FB9C03}"/>
              </a:ext>
            </a:extLst>
          </p:cNvPr>
          <p:cNvSpPr txBox="1"/>
          <p:nvPr/>
        </p:nvSpPr>
        <p:spPr>
          <a:xfrm>
            <a:off x="533400" y="1619250"/>
            <a:ext cx="10699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TW" dirty="0"/>
              <a:t>Export hardware platform .</a:t>
            </a:r>
            <a:r>
              <a:rPr kumimoji="1" lang="en-US" altLang="zh-TW" dirty="0" err="1"/>
              <a:t>xsa</a:t>
            </a:r>
            <a:r>
              <a:rPr kumimoji="1" lang="en-US" altLang="zh-TW" dirty="0"/>
              <a:t> file in </a:t>
            </a:r>
            <a:r>
              <a:rPr kumimoji="1" lang="en-US" altLang="zh-TW" dirty="0" err="1"/>
              <a:t>Vivado</a:t>
            </a:r>
            <a:r>
              <a:rPr kumimoji="1" lang="en-US" altLang="zh-TW" dirty="0"/>
              <a:t>(including bitstream).</a:t>
            </a:r>
          </a:p>
          <a:p>
            <a:pPr marL="342900" indent="-342900">
              <a:buAutoNum type="arabicPeriod"/>
            </a:pPr>
            <a:r>
              <a:rPr kumimoji="1" lang="en-US" altLang="zh-TW" dirty="0"/>
              <a:t>Create a Vitis Platform project.</a:t>
            </a:r>
          </a:p>
          <a:p>
            <a:pPr marL="342900" indent="-342900">
              <a:buAutoNum type="arabicPeriod"/>
            </a:pPr>
            <a:r>
              <a:rPr kumimoji="1" lang="en-US" altLang="zh-TW" dirty="0"/>
              <a:t>Create a application.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1658301-D574-FE44-8B65-B61E1E120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2981027"/>
            <a:ext cx="3515456" cy="3177972"/>
          </a:xfrm>
          <a:prstGeom prst="rect">
            <a:avLst/>
          </a:prstGeom>
        </p:spPr>
      </p:pic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13A83D79-A1F3-C344-BD92-E500D87EBD18}"/>
              </a:ext>
            </a:extLst>
          </p:cNvPr>
          <p:cNvCxnSpPr>
            <a:cxnSpLocks/>
          </p:cNvCxnSpPr>
          <p:nvPr/>
        </p:nvCxnSpPr>
        <p:spPr>
          <a:xfrm flipH="1">
            <a:off x="1879602" y="3867150"/>
            <a:ext cx="488948" cy="42554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>
            <a:extLst>
              <a:ext uri="{FF2B5EF4-FFF2-40B4-BE49-F238E27FC236}">
                <a16:creationId xmlns:a16="http://schemas.microsoft.com/office/drawing/2014/main" id="{D4FF2733-93E8-AF41-BA83-ADDF9C42CA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094"/>
          <a:stretch/>
        </p:blipFill>
        <p:spPr>
          <a:xfrm>
            <a:off x="2556606" y="2991504"/>
            <a:ext cx="4542696" cy="3167495"/>
          </a:xfrm>
          <a:prstGeom prst="rect">
            <a:avLst/>
          </a:prstGeom>
        </p:spPr>
      </p:pic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206FF9BF-0DDF-3246-B65A-24DCA2505A5C}"/>
              </a:ext>
            </a:extLst>
          </p:cNvPr>
          <p:cNvCxnSpPr>
            <a:cxnSpLocks/>
          </p:cNvCxnSpPr>
          <p:nvPr/>
        </p:nvCxnSpPr>
        <p:spPr>
          <a:xfrm flipH="1" flipV="1">
            <a:off x="3340102" y="3509426"/>
            <a:ext cx="673098" cy="64512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>
            <a:extLst>
              <a:ext uri="{FF2B5EF4-FFF2-40B4-BE49-F238E27FC236}">
                <a16:creationId xmlns:a16="http://schemas.microsoft.com/office/drawing/2014/main" id="{3D232F25-DBB4-5040-A5AB-6761F699B7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22"/>
          <a:stretch/>
        </p:blipFill>
        <p:spPr>
          <a:xfrm>
            <a:off x="7116171" y="2981027"/>
            <a:ext cx="2849158" cy="140708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2372F67E-0451-E746-A0D8-1D94C99BB4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23" b="62129"/>
          <a:stretch/>
        </p:blipFill>
        <p:spPr>
          <a:xfrm>
            <a:off x="7171786" y="4314744"/>
            <a:ext cx="3829975" cy="18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79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1" y="4879959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DEB2CA-D11F-4CA5-BC5A-6C38FF4BF392}"/>
              </a:ext>
            </a:extLst>
          </p:cNvPr>
          <p:cNvSpPr txBox="1"/>
          <p:nvPr/>
        </p:nvSpPr>
        <p:spPr>
          <a:xfrm>
            <a:off x="51" y="5819290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43EA525-EDDC-6846-AD76-714BD2A00C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9C5C46-7C59-AA46-BAEB-CF14D43F9816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775063" y="871012"/>
            <a:ext cx="294346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Courier" pitchFamily="2" charset="0"/>
                <a:cs typeface="Arial" pitchFamily="34" charset="0"/>
              </a:rPr>
              <a:t>Agenda</a:t>
            </a:r>
            <a:endParaRPr lang="ko-KR" altLang="en-US" sz="5400" dirty="0">
              <a:solidFill>
                <a:schemeClr val="bg1"/>
              </a:solidFill>
              <a:latin typeface="Courier" pitchFamily="2" charset="0"/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8877758-0130-4B47-B37B-2645E0648265}"/>
              </a:ext>
            </a:extLst>
          </p:cNvPr>
          <p:cNvGrpSpPr/>
          <p:nvPr/>
        </p:nvGrpSpPr>
        <p:grpSpPr>
          <a:xfrm>
            <a:off x="6096000" y="1112867"/>
            <a:ext cx="5320937" cy="2539776"/>
            <a:chOff x="756138" y="869027"/>
            <a:chExt cx="4916558" cy="253977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47E2A2-80C5-4050-946D-2423EA7FB990}"/>
                </a:ext>
              </a:extLst>
            </p:cNvPr>
            <p:cNvSpPr txBox="1"/>
            <p:nvPr/>
          </p:nvSpPr>
          <p:spPr>
            <a:xfrm>
              <a:off x="756138" y="1100479"/>
              <a:ext cx="1292103" cy="230832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7200" b="1" dirty="0">
                  <a:solidFill>
                    <a:schemeClr val="accent1">
                      <a:alpha val="40000"/>
                    </a:schemeClr>
                  </a:solidFill>
                  <a:latin typeface="Courier" pitchFamily="2" charset="0"/>
                  <a:cs typeface="Arial" pitchFamily="34" charset="0"/>
                </a:rPr>
                <a:t>01</a:t>
              </a:r>
              <a:endParaRPr lang="ko-KR" altLang="en-US" sz="7200" b="1" dirty="0">
                <a:solidFill>
                  <a:schemeClr val="accent1">
                    <a:alpha val="40000"/>
                  </a:schemeClr>
                </a:solidFill>
                <a:latin typeface="Courier" pitchFamily="2" charset="0"/>
                <a:cs typeface="Arial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1E97F1F-60CF-46F5-A856-4F4172FF2478}"/>
                </a:ext>
              </a:extLst>
            </p:cNvPr>
            <p:cNvGrpSpPr/>
            <p:nvPr/>
          </p:nvGrpSpPr>
          <p:grpSpPr>
            <a:xfrm>
              <a:off x="1730154" y="869027"/>
              <a:ext cx="3942542" cy="1160553"/>
              <a:chOff x="859716" y="940820"/>
              <a:chExt cx="3942542" cy="1160553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EF3D05-DBED-477E-AB55-60CAC33E919F}"/>
                  </a:ext>
                </a:extLst>
              </p:cNvPr>
              <p:cNvSpPr txBox="1"/>
              <p:nvPr/>
            </p:nvSpPr>
            <p:spPr>
              <a:xfrm>
                <a:off x="859716" y="940820"/>
                <a:ext cx="394254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Vitis Development Flow</a:t>
                </a:r>
                <a:endParaRPr lang="ko-KR" altLang="en-US" sz="2400" b="1" dirty="0">
                  <a:solidFill>
                    <a:schemeClr val="bg1"/>
                  </a:solidFill>
                  <a:latin typeface="Courier" pitchFamily="2" charset="0"/>
                  <a:cs typeface="Arial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D9CA4B-818D-4FC2-B606-12A65F5454AA}"/>
                  </a:ext>
                </a:extLst>
              </p:cNvPr>
              <p:cNvSpPr txBox="1"/>
              <p:nvPr/>
            </p:nvSpPr>
            <p:spPr>
              <a:xfrm>
                <a:off x="1053147" y="1455042"/>
                <a:ext cx="3647840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171459" indent="-171459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Vitis Introduction</a:t>
                </a:r>
              </a:p>
              <a:p>
                <a:pPr marL="171459" indent="-171459">
                  <a:buFont typeface="Wingdings" panose="05000000000000000000" pitchFamily="2" charset="2"/>
                  <a:buChar char="Ø"/>
                </a:pPr>
                <a:r>
                  <a:rPr lang="en-US" altLang="ko-KR" sz="1200" dirty="0" err="1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Pynq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 Z2 Board settings</a:t>
                </a:r>
              </a:p>
              <a:p>
                <a:pPr marL="171459" indent="-171459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Vitis Development Flow for </a:t>
                </a:r>
                <a:r>
                  <a:rPr lang="en-US" altLang="ko-KR" sz="1200" dirty="0" err="1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Pynq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 Z2</a:t>
                </a: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430930-E28C-4495-AA16-BE8B4280B144}"/>
              </a:ext>
            </a:extLst>
          </p:cNvPr>
          <p:cNvGrpSpPr/>
          <p:nvPr/>
        </p:nvGrpSpPr>
        <p:grpSpPr>
          <a:xfrm>
            <a:off x="6096000" y="2866843"/>
            <a:ext cx="5211337" cy="2539776"/>
            <a:chOff x="756138" y="869027"/>
            <a:chExt cx="4815287" cy="253977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4042D83-6D94-4C7D-AF7E-6001991A5C32}"/>
                </a:ext>
              </a:extLst>
            </p:cNvPr>
            <p:cNvSpPr txBox="1"/>
            <p:nvPr/>
          </p:nvSpPr>
          <p:spPr>
            <a:xfrm>
              <a:off x="756138" y="1100479"/>
              <a:ext cx="1292103" cy="230832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7200" b="1" dirty="0">
                  <a:solidFill>
                    <a:schemeClr val="accent2">
                      <a:alpha val="40000"/>
                    </a:schemeClr>
                  </a:solidFill>
                  <a:latin typeface="Courier" pitchFamily="2" charset="0"/>
                  <a:cs typeface="Arial" pitchFamily="34" charset="0"/>
                </a:rPr>
                <a:t>02</a:t>
              </a:r>
              <a:endParaRPr lang="ko-KR" altLang="en-US" sz="7200" b="1" dirty="0">
                <a:solidFill>
                  <a:schemeClr val="accent2">
                    <a:alpha val="40000"/>
                  </a:schemeClr>
                </a:solidFill>
                <a:latin typeface="Courier" pitchFamily="2" charset="0"/>
                <a:cs typeface="Arial" pitchFamily="34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ABA2892-A556-4744-9932-E2E0F8642398}"/>
                </a:ext>
              </a:extLst>
            </p:cNvPr>
            <p:cNvGrpSpPr/>
            <p:nvPr/>
          </p:nvGrpSpPr>
          <p:grpSpPr>
            <a:xfrm>
              <a:off x="1730154" y="869027"/>
              <a:ext cx="3841271" cy="1252886"/>
              <a:chOff x="859716" y="940820"/>
              <a:chExt cx="3841271" cy="1252886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F5094A-1E53-4834-909E-E39252592B06}"/>
                  </a:ext>
                </a:extLst>
              </p:cNvPr>
              <p:cNvSpPr txBox="1"/>
              <p:nvPr/>
            </p:nvSpPr>
            <p:spPr>
              <a:xfrm>
                <a:off x="859716" y="940820"/>
                <a:ext cx="3841271" cy="4001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Lab1 MAC</a:t>
                </a:r>
                <a:endParaRPr lang="ko-KR" altLang="en-US" sz="2000" b="1" dirty="0">
                  <a:solidFill>
                    <a:schemeClr val="bg1"/>
                  </a:solidFill>
                  <a:latin typeface="Courier" pitchFamily="2" charset="0"/>
                  <a:cs typeface="Arial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265188-9BE9-4313-A539-6528A964AACD}"/>
                  </a:ext>
                </a:extLst>
              </p:cNvPr>
              <p:cNvSpPr txBox="1"/>
              <p:nvPr/>
            </p:nvSpPr>
            <p:spPr>
              <a:xfrm>
                <a:off x="1053147" y="1362709"/>
                <a:ext cx="3647840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171459" indent="-171459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How to do HLS in </a:t>
                </a:r>
                <a:r>
                  <a:rPr lang="en-US" altLang="ko-KR" sz="1200" dirty="0" err="1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Vitis_HLS</a:t>
                </a:r>
                <a:endParaRPr lang="en-US" altLang="ko-KR" sz="1200" dirty="0">
                  <a:solidFill>
                    <a:schemeClr val="bg1"/>
                  </a:solidFill>
                  <a:latin typeface="Courier" pitchFamily="2" charset="0"/>
                  <a:cs typeface="Arial" pitchFamily="34" charset="0"/>
                </a:endParaRPr>
              </a:p>
              <a:p>
                <a:pPr marL="171459" indent="-171459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How to do Analysis in </a:t>
                </a:r>
                <a:r>
                  <a:rPr lang="en-US" altLang="ko-KR" sz="1200" dirty="0" err="1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Vitis_HLS</a:t>
                </a:r>
                <a:endParaRPr lang="en-US" altLang="ko-KR" sz="1200" dirty="0">
                  <a:solidFill>
                    <a:schemeClr val="bg1"/>
                  </a:solidFill>
                  <a:latin typeface="Courier" pitchFamily="2" charset="0"/>
                  <a:cs typeface="Arial" pitchFamily="34" charset="0"/>
                </a:endParaRPr>
              </a:p>
              <a:p>
                <a:pPr marL="171459" indent="-171459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How to do System design in </a:t>
                </a:r>
                <a:r>
                  <a:rPr lang="en-US" altLang="ko-KR" sz="1200" dirty="0" err="1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Vivado</a:t>
                </a:r>
                <a:endParaRPr lang="en-US" altLang="ko-KR" sz="1200" dirty="0">
                  <a:solidFill>
                    <a:schemeClr val="bg1"/>
                  </a:solidFill>
                  <a:latin typeface="Courier" pitchFamily="2" charset="0"/>
                  <a:cs typeface="Arial" pitchFamily="34" charset="0"/>
                </a:endParaRPr>
              </a:p>
              <a:p>
                <a:pPr marL="171459" indent="-171459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Interrupt or not in Vitis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597F79A-37DD-44B2-A79B-C1F933227444}"/>
              </a:ext>
            </a:extLst>
          </p:cNvPr>
          <p:cNvGrpSpPr/>
          <p:nvPr/>
        </p:nvGrpSpPr>
        <p:grpSpPr>
          <a:xfrm>
            <a:off x="6096000" y="4627385"/>
            <a:ext cx="5266137" cy="2533210"/>
            <a:chOff x="756138" y="875593"/>
            <a:chExt cx="4865922" cy="25332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90E45A-078D-4537-9792-CA96313E8A83}"/>
                </a:ext>
              </a:extLst>
            </p:cNvPr>
            <p:cNvSpPr txBox="1"/>
            <p:nvPr/>
          </p:nvSpPr>
          <p:spPr>
            <a:xfrm>
              <a:off x="756138" y="1100479"/>
              <a:ext cx="1292103" cy="230832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7200" b="1" dirty="0">
                  <a:solidFill>
                    <a:schemeClr val="accent3">
                      <a:alpha val="40000"/>
                    </a:schemeClr>
                  </a:solidFill>
                  <a:latin typeface="Courier" pitchFamily="2" charset="0"/>
                  <a:cs typeface="Arial" pitchFamily="34" charset="0"/>
                </a:rPr>
                <a:t>03</a:t>
              </a:r>
              <a:endParaRPr lang="ko-KR" altLang="en-US" sz="7200" b="1" dirty="0">
                <a:solidFill>
                  <a:schemeClr val="accent3">
                    <a:alpha val="40000"/>
                  </a:schemeClr>
                </a:solidFill>
                <a:latin typeface="Courier" pitchFamily="2" charset="0"/>
                <a:cs typeface="Arial" pitchFamily="34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71788B9-34D0-4F5E-9380-FC1E0446DF97}"/>
                </a:ext>
              </a:extLst>
            </p:cNvPr>
            <p:cNvGrpSpPr/>
            <p:nvPr/>
          </p:nvGrpSpPr>
          <p:grpSpPr>
            <a:xfrm>
              <a:off x="1780789" y="875593"/>
              <a:ext cx="3841271" cy="1478839"/>
              <a:chOff x="910351" y="947386"/>
              <a:chExt cx="3841271" cy="1478839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C0D166-6C32-4520-819F-B1AB80AB2B38}"/>
                  </a:ext>
                </a:extLst>
              </p:cNvPr>
              <p:cNvSpPr txBox="1"/>
              <p:nvPr/>
            </p:nvSpPr>
            <p:spPr>
              <a:xfrm>
                <a:off x="910351" y="947386"/>
                <a:ext cx="3841271" cy="4001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Lab2 FFT</a:t>
                </a:r>
                <a:endParaRPr lang="ko-KR" altLang="en-US" sz="2000" b="1" dirty="0">
                  <a:solidFill>
                    <a:schemeClr val="bg1"/>
                  </a:solidFill>
                  <a:latin typeface="Courier" pitchFamily="2" charset="0"/>
                  <a:cs typeface="Arial" pitchFamily="34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49DD5E-A68F-4ACA-895F-B6F1AFD2783A}"/>
                  </a:ext>
                </a:extLst>
              </p:cNvPr>
              <p:cNvSpPr txBox="1"/>
              <p:nvPr/>
            </p:nvSpPr>
            <p:spPr>
              <a:xfrm>
                <a:off x="1053147" y="1410562"/>
                <a:ext cx="3647840" cy="1015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171459" indent="-171459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How to do HLS in </a:t>
                </a:r>
                <a:r>
                  <a:rPr lang="en-US" altLang="ko-KR" sz="1200" dirty="0" err="1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Vitis_HLS</a:t>
                </a:r>
                <a:endParaRPr lang="en-US" altLang="ko-KR" sz="1200" dirty="0">
                  <a:solidFill>
                    <a:schemeClr val="bg1"/>
                  </a:solidFill>
                  <a:latin typeface="Courier" pitchFamily="2" charset="0"/>
                  <a:cs typeface="Arial" pitchFamily="34" charset="0"/>
                </a:endParaRPr>
              </a:p>
              <a:p>
                <a:pPr marL="171459" indent="-171459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How to do System design in </a:t>
                </a:r>
                <a:r>
                  <a:rPr lang="en-US" altLang="ko-KR" sz="1200" dirty="0" err="1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Vivado</a:t>
                </a:r>
                <a:endParaRPr lang="en-US" altLang="ko-KR" sz="1200" dirty="0">
                  <a:solidFill>
                    <a:schemeClr val="bg1"/>
                  </a:solidFill>
                  <a:latin typeface="Courier" pitchFamily="2" charset="0"/>
                  <a:cs typeface="Arial" pitchFamily="34" charset="0"/>
                </a:endParaRPr>
              </a:p>
              <a:p>
                <a:pPr marL="171459" indent="-171459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How to do Data Streaming in Vitis</a:t>
                </a:r>
              </a:p>
              <a:p>
                <a:pPr marL="171459" indent="-171459">
                  <a:buFont typeface="Wingdings" panose="05000000000000000000" pitchFamily="2" charset="2"/>
                  <a:buChar char="Ø"/>
                </a:pPr>
                <a:endParaRPr lang="en-US" altLang="ko-KR" sz="1200" dirty="0">
                  <a:solidFill>
                    <a:schemeClr val="bg1"/>
                  </a:solidFill>
                  <a:latin typeface="Courier" pitchFamily="2" charset="0"/>
                  <a:cs typeface="Arial" pitchFamily="34" charset="0"/>
                </a:endParaRPr>
              </a:p>
              <a:p>
                <a:pPr marL="171459" indent="-171459">
                  <a:buFont typeface="Wingdings" panose="05000000000000000000" pitchFamily="2" charset="2"/>
                  <a:buChar char="Ø"/>
                </a:pPr>
                <a:endParaRPr lang="en-US" altLang="ko-KR" sz="1200" dirty="0">
                  <a:solidFill>
                    <a:schemeClr val="bg1"/>
                  </a:solidFill>
                  <a:latin typeface="Courier" pitchFamily="2" charset="0"/>
                  <a:cs typeface="Arial" pitchFamily="34" charset="0"/>
                </a:endParaRPr>
              </a:p>
            </p:txBody>
          </p:sp>
        </p:grp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DE4E2BD-0FB9-3447-A744-CFD2D83B18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B8A6B3-FE61-B84D-AA6F-5C7FC31546FA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84989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E6CBE48-D706-DB4E-A190-5E0B134DCD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B8A6B3-FE61-B84D-AA6F-5C7FC31546FA}" type="slidenum">
              <a:rPr kumimoji="1" lang="zh-TW" altLang="en-US" smtClean="0"/>
              <a:t>3</a:t>
            </a:fld>
            <a:endParaRPr kumimoji="1" lang="zh-TW" altLang="en-US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1D85D454-0643-F247-96BF-2157ED12C94A}"/>
              </a:ext>
            </a:extLst>
          </p:cNvPr>
          <p:cNvGrpSpPr/>
          <p:nvPr/>
        </p:nvGrpSpPr>
        <p:grpSpPr>
          <a:xfrm>
            <a:off x="3435531" y="4561812"/>
            <a:ext cx="5320937" cy="2539776"/>
            <a:chOff x="756138" y="869027"/>
            <a:chExt cx="4916558" cy="2539776"/>
          </a:xfrm>
        </p:grpSpPr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85BF95FC-801C-3E44-93AE-F0B9251E51C8}"/>
                </a:ext>
              </a:extLst>
            </p:cNvPr>
            <p:cNvSpPr txBox="1"/>
            <p:nvPr/>
          </p:nvSpPr>
          <p:spPr>
            <a:xfrm>
              <a:off x="756138" y="1100479"/>
              <a:ext cx="1292103" cy="230832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7200" b="1" dirty="0">
                  <a:solidFill>
                    <a:schemeClr val="accent1">
                      <a:alpha val="40000"/>
                    </a:schemeClr>
                  </a:solidFill>
                  <a:latin typeface="Courier" pitchFamily="2" charset="0"/>
                  <a:cs typeface="Arial" pitchFamily="34" charset="0"/>
                </a:rPr>
                <a:t>01</a:t>
              </a:r>
              <a:endParaRPr lang="ko-KR" altLang="en-US" sz="7200" b="1" dirty="0">
                <a:solidFill>
                  <a:schemeClr val="accent1">
                    <a:alpha val="40000"/>
                  </a:schemeClr>
                </a:solidFill>
                <a:latin typeface="Courier" pitchFamily="2" charset="0"/>
                <a:cs typeface="Arial" pitchFamily="34" charset="0"/>
              </a:endParaRPr>
            </a:p>
          </p:txBody>
        </p:sp>
        <p:grpSp>
          <p:nvGrpSpPr>
            <p:cNvPr id="5" name="Group 6">
              <a:extLst>
                <a:ext uri="{FF2B5EF4-FFF2-40B4-BE49-F238E27FC236}">
                  <a16:creationId xmlns:a16="http://schemas.microsoft.com/office/drawing/2014/main" id="{6208B88E-C478-C547-AC2B-1CDFB073E6B1}"/>
                </a:ext>
              </a:extLst>
            </p:cNvPr>
            <p:cNvGrpSpPr/>
            <p:nvPr/>
          </p:nvGrpSpPr>
          <p:grpSpPr>
            <a:xfrm>
              <a:off x="1730154" y="869027"/>
              <a:ext cx="3942542" cy="1160553"/>
              <a:chOff x="859716" y="940820"/>
              <a:chExt cx="3942542" cy="1160553"/>
            </a:xfrm>
          </p:grpSpPr>
          <p:sp>
            <p:nvSpPr>
              <p:cNvPr id="6" name="TextBox 7">
                <a:extLst>
                  <a:ext uri="{FF2B5EF4-FFF2-40B4-BE49-F238E27FC236}">
                    <a16:creationId xmlns:a16="http://schemas.microsoft.com/office/drawing/2014/main" id="{604E4FE6-EBDD-D44E-866C-3B9330D82EBC}"/>
                  </a:ext>
                </a:extLst>
              </p:cNvPr>
              <p:cNvSpPr txBox="1"/>
              <p:nvPr/>
            </p:nvSpPr>
            <p:spPr>
              <a:xfrm>
                <a:off x="859716" y="940820"/>
                <a:ext cx="394254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Vitis Development Flow</a:t>
                </a:r>
                <a:endParaRPr lang="ko-KR" altLang="en-US" sz="2400" b="1" dirty="0">
                  <a:solidFill>
                    <a:schemeClr val="bg1"/>
                  </a:solidFill>
                  <a:latin typeface="Courier" pitchFamily="2" charset="0"/>
                  <a:cs typeface="Arial" pitchFamily="34" charset="0"/>
                </a:endParaRPr>
              </a:p>
            </p:txBody>
          </p:sp>
          <p:sp>
            <p:nvSpPr>
              <p:cNvPr id="7" name="TextBox 8">
                <a:extLst>
                  <a:ext uri="{FF2B5EF4-FFF2-40B4-BE49-F238E27FC236}">
                    <a16:creationId xmlns:a16="http://schemas.microsoft.com/office/drawing/2014/main" id="{94E3A128-5B04-2B47-8907-841161A3DCD0}"/>
                  </a:ext>
                </a:extLst>
              </p:cNvPr>
              <p:cNvSpPr txBox="1"/>
              <p:nvPr/>
            </p:nvSpPr>
            <p:spPr>
              <a:xfrm>
                <a:off x="1053147" y="1455042"/>
                <a:ext cx="3647840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171459" indent="-171459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Vitis Introduction</a:t>
                </a:r>
              </a:p>
              <a:p>
                <a:pPr marL="171459" indent="-171459">
                  <a:buFont typeface="Wingdings" panose="05000000000000000000" pitchFamily="2" charset="2"/>
                  <a:buChar char="Ø"/>
                </a:pPr>
                <a:r>
                  <a:rPr lang="en-US" altLang="ko-KR" sz="1200" dirty="0" err="1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Pynq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 Z2 Board settings</a:t>
                </a:r>
              </a:p>
              <a:p>
                <a:pPr marL="171459" indent="-171459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Vitis Development Flow for </a:t>
                </a:r>
                <a:r>
                  <a:rPr lang="en-US" altLang="ko-KR" sz="1200" dirty="0" err="1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Pynq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 Z2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69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From</a:t>
            </a:r>
            <a:r>
              <a:rPr lang="en-US" sz="3200" dirty="0"/>
              <a:t> hardware design to software design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3C3E9E-4EC3-4821-BCA4-B0D1D847EBF4}"/>
              </a:ext>
            </a:extLst>
          </p:cNvPr>
          <p:cNvSpPr/>
          <p:nvPr/>
        </p:nvSpPr>
        <p:spPr>
          <a:xfrm>
            <a:off x="1891383" y="3758848"/>
            <a:ext cx="2124000" cy="504000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1932ED-1652-49F2-AA72-F2FDE7719792}"/>
              </a:ext>
            </a:extLst>
          </p:cNvPr>
          <p:cNvSpPr/>
          <p:nvPr/>
        </p:nvSpPr>
        <p:spPr>
          <a:xfrm>
            <a:off x="5099848" y="3761240"/>
            <a:ext cx="2124000" cy="504000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29CB70-36B2-402F-B95A-7CFC8B8BCAA4}"/>
              </a:ext>
            </a:extLst>
          </p:cNvPr>
          <p:cNvSpPr/>
          <p:nvPr/>
        </p:nvSpPr>
        <p:spPr>
          <a:xfrm>
            <a:off x="8195057" y="3758848"/>
            <a:ext cx="2124000" cy="504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244FDFE5-080A-4A24-910B-F74E3769E550}"/>
              </a:ext>
            </a:extLst>
          </p:cNvPr>
          <p:cNvSpPr/>
          <p:nvPr/>
        </p:nvSpPr>
        <p:spPr>
          <a:xfrm>
            <a:off x="1891383" y="4265240"/>
            <a:ext cx="2124000" cy="1512000"/>
          </a:xfrm>
          <a:custGeom>
            <a:avLst/>
            <a:gdLst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290771 h 1584176"/>
              <a:gd name="connsiteX5" fmla="*/ 684000 w 1944000"/>
              <a:gd name="connsiteY5" fmla="*/ 1584176 h 1584176"/>
              <a:gd name="connsiteX6" fmla="*/ 0 w 1944000"/>
              <a:gd name="connsiteY6" fmla="*/ 1584176 h 1584176"/>
              <a:gd name="connsiteX7" fmla="*/ 0 w 1944000"/>
              <a:gd name="connsiteY7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584176 h 1584176"/>
              <a:gd name="connsiteX5" fmla="*/ 0 w 1944000"/>
              <a:gd name="connsiteY5" fmla="*/ 1584176 h 1584176"/>
              <a:gd name="connsiteX6" fmla="*/ 0 w 1944000"/>
              <a:gd name="connsiteY6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0 w 1944000"/>
              <a:gd name="connsiteY4" fmla="*/ 1584176 h 1584176"/>
              <a:gd name="connsiteX5" fmla="*/ 0 w 1944000"/>
              <a:gd name="connsiteY5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0 w 1944000"/>
              <a:gd name="connsiteY3" fmla="*/ 1584176 h 1584176"/>
              <a:gd name="connsiteX4" fmla="*/ 0 w 1944000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000" h="1584176">
                <a:moveTo>
                  <a:pt x="0" y="0"/>
                </a:moveTo>
                <a:lnTo>
                  <a:pt x="1944000" y="0"/>
                </a:lnTo>
                <a:lnTo>
                  <a:pt x="1944000" y="1584176"/>
                </a:lnTo>
                <a:lnTo>
                  <a:pt x="0" y="15841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5EBA7746-82E3-4615-B9BD-423CDE591D07}"/>
              </a:ext>
            </a:extLst>
          </p:cNvPr>
          <p:cNvSpPr/>
          <p:nvPr/>
        </p:nvSpPr>
        <p:spPr>
          <a:xfrm>
            <a:off x="5099848" y="4267632"/>
            <a:ext cx="2124000" cy="1512000"/>
          </a:xfrm>
          <a:custGeom>
            <a:avLst/>
            <a:gdLst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290771 h 1584176"/>
              <a:gd name="connsiteX5" fmla="*/ 684000 w 1944000"/>
              <a:gd name="connsiteY5" fmla="*/ 1584176 h 1584176"/>
              <a:gd name="connsiteX6" fmla="*/ 0 w 1944000"/>
              <a:gd name="connsiteY6" fmla="*/ 1584176 h 1584176"/>
              <a:gd name="connsiteX7" fmla="*/ 0 w 1944000"/>
              <a:gd name="connsiteY7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584176 h 1584176"/>
              <a:gd name="connsiteX5" fmla="*/ 0 w 1944000"/>
              <a:gd name="connsiteY5" fmla="*/ 1584176 h 1584176"/>
              <a:gd name="connsiteX6" fmla="*/ 0 w 1944000"/>
              <a:gd name="connsiteY6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0 w 1944000"/>
              <a:gd name="connsiteY4" fmla="*/ 1584176 h 1584176"/>
              <a:gd name="connsiteX5" fmla="*/ 0 w 1944000"/>
              <a:gd name="connsiteY5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0 w 1944000"/>
              <a:gd name="connsiteY3" fmla="*/ 1584176 h 1584176"/>
              <a:gd name="connsiteX4" fmla="*/ 0 w 1944000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000" h="1584176">
                <a:moveTo>
                  <a:pt x="0" y="0"/>
                </a:moveTo>
                <a:lnTo>
                  <a:pt x="1944000" y="0"/>
                </a:lnTo>
                <a:lnTo>
                  <a:pt x="1944000" y="1584176"/>
                </a:lnTo>
                <a:lnTo>
                  <a:pt x="0" y="15841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B89295-0DF0-4B74-9C21-C8C671297339}"/>
              </a:ext>
            </a:extLst>
          </p:cNvPr>
          <p:cNvSpPr/>
          <p:nvPr/>
        </p:nvSpPr>
        <p:spPr>
          <a:xfrm>
            <a:off x="8195057" y="4265240"/>
            <a:ext cx="2124000" cy="1512000"/>
          </a:xfrm>
          <a:custGeom>
            <a:avLst/>
            <a:gdLst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290771 h 1584176"/>
              <a:gd name="connsiteX5" fmla="*/ 684000 w 1944000"/>
              <a:gd name="connsiteY5" fmla="*/ 1584176 h 1584176"/>
              <a:gd name="connsiteX6" fmla="*/ 0 w 1944000"/>
              <a:gd name="connsiteY6" fmla="*/ 1584176 h 1584176"/>
              <a:gd name="connsiteX7" fmla="*/ 0 w 1944000"/>
              <a:gd name="connsiteY7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584176 h 1584176"/>
              <a:gd name="connsiteX5" fmla="*/ 0 w 1944000"/>
              <a:gd name="connsiteY5" fmla="*/ 1584176 h 1584176"/>
              <a:gd name="connsiteX6" fmla="*/ 0 w 1944000"/>
              <a:gd name="connsiteY6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0 w 1944000"/>
              <a:gd name="connsiteY4" fmla="*/ 1584176 h 1584176"/>
              <a:gd name="connsiteX5" fmla="*/ 0 w 1944000"/>
              <a:gd name="connsiteY5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0 w 1944000"/>
              <a:gd name="connsiteY3" fmla="*/ 1584176 h 1584176"/>
              <a:gd name="connsiteX4" fmla="*/ 0 w 1944000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000" h="1584176">
                <a:moveTo>
                  <a:pt x="0" y="0"/>
                </a:moveTo>
                <a:lnTo>
                  <a:pt x="1944000" y="0"/>
                </a:lnTo>
                <a:lnTo>
                  <a:pt x="1944000" y="1584176"/>
                </a:lnTo>
                <a:lnTo>
                  <a:pt x="0" y="15841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8D5ED09-C595-4AEF-A3BF-93A0C1A8F9AB}"/>
              </a:ext>
            </a:extLst>
          </p:cNvPr>
          <p:cNvSpPr/>
          <p:nvPr/>
        </p:nvSpPr>
        <p:spPr>
          <a:xfrm>
            <a:off x="5805360" y="5873694"/>
            <a:ext cx="704312" cy="692066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6131E7C-B85B-41D0-8B12-AB2D07CDD6DC}"/>
              </a:ext>
            </a:extLst>
          </p:cNvPr>
          <p:cNvSpPr txBox="1">
            <a:spLocks/>
          </p:cNvSpPr>
          <p:nvPr/>
        </p:nvSpPr>
        <p:spPr>
          <a:xfrm>
            <a:off x="2125383" y="4314425"/>
            <a:ext cx="1656000" cy="31630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 Design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F54C7F-7BFA-4E4E-94B9-63DB6123A4F0}"/>
              </a:ext>
            </a:extLst>
          </p:cNvPr>
          <p:cNvSpPr txBox="1"/>
          <p:nvPr/>
        </p:nvSpPr>
        <p:spPr>
          <a:xfrm>
            <a:off x="2125383" y="4630728"/>
            <a:ext cx="165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 C/C++ to fast build a function correct hardware with fast design space exploration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6596EF40-92F6-4BF2-A6FD-A904AD5B0FA3}"/>
              </a:ext>
            </a:extLst>
          </p:cNvPr>
          <p:cNvSpPr txBox="1">
            <a:spLocks/>
          </p:cNvSpPr>
          <p:nvPr/>
        </p:nvSpPr>
        <p:spPr>
          <a:xfrm>
            <a:off x="2125383" y="3867014"/>
            <a:ext cx="1656000" cy="24608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Vitis_HLS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2BA9D51D-4B34-494B-94FD-FC9C972824D5}"/>
              </a:ext>
            </a:extLst>
          </p:cNvPr>
          <p:cNvSpPr txBox="1">
            <a:spLocks/>
          </p:cNvSpPr>
          <p:nvPr/>
        </p:nvSpPr>
        <p:spPr>
          <a:xfrm>
            <a:off x="5333848" y="4316817"/>
            <a:ext cx="1656000" cy="31630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System Design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A6D03A-F267-4451-A516-A08C83ED7B84}"/>
              </a:ext>
            </a:extLst>
          </p:cNvPr>
          <p:cNvSpPr txBox="1"/>
          <p:nvPr/>
        </p:nvSpPr>
        <p:spPr>
          <a:xfrm>
            <a:off x="5333848" y="4633120"/>
            <a:ext cx="165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 block diagram to build a system architecture with IPs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11CFCFE6-B26F-45CE-AFF7-5976AF61CFB8}"/>
              </a:ext>
            </a:extLst>
          </p:cNvPr>
          <p:cNvSpPr txBox="1">
            <a:spLocks/>
          </p:cNvSpPr>
          <p:nvPr/>
        </p:nvSpPr>
        <p:spPr>
          <a:xfrm>
            <a:off x="5333848" y="3869406"/>
            <a:ext cx="1656000" cy="24608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Vivado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BB2CEAB5-1B15-4F4E-86CE-0FD88B5E8242}"/>
              </a:ext>
            </a:extLst>
          </p:cNvPr>
          <p:cNvSpPr txBox="1">
            <a:spLocks/>
          </p:cNvSpPr>
          <p:nvPr/>
        </p:nvSpPr>
        <p:spPr>
          <a:xfrm>
            <a:off x="8429057" y="4314425"/>
            <a:ext cx="1656000" cy="31630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Software Design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8D5D36-7C04-49E9-A039-95A6081EF456}"/>
              </a:ext>
            </a:extLst>
          </p:cNvPr>
          <p:cNvSpPr txBox="1"/>
          <p:nvPr/>
        </p:nvSpPr>
        <p:spPr>
          <a:xfrm>
            <a:off x="8429057" y="4630728"/>
            <a:ext cx="165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Create software application on hardware platform with APIs.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CF53AE6D-ACE8-4E6C-9684-49E91C415FAC}"/>
              </a:ext>
            </a:extLst>
          </p:cNvPr>
          <p:cNvSpPr txBox="1">
            <a:spLocks/>
          </p:cNvSpPr>
          <p:nvPr/>
        </p:nvSpPr>
        <p:spPr>
          <a:xfrm>
            <a:off x="8429057" y="3867014"/>
            <a:ext cx="1656000" cy="24608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Vitis</a:t>
            </a:r>
          </a:p>
        </p:txBody>
      </p:sp>
      <p:pic>
        <p:nvPicPr>
          <p:cNvPr id="40" name="圖片版面配置區 39">
            <a:extLst>
              <a:ext uri="{FF2B5EF4-FFF2-40B4-BE49-F238E27FC236}">
                <a16:creationId xmlns:a16="http://schemas.microsoft.com/office/drawing/2014/main" id="{58C2E183-DBAC-1244-B623-E7CE1D9D6575}"/>
              </a:ext>
            </a:extLst>
          </p:cNvPr>
          <p:cNvPicPr>
            <a:picLocks noGrp="1" noChangeAspect="1"/>
          </p:cNvPicPr>
          <p:nvPr>
            <p:ph type="pic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1" r="15971"/>
          <a:stretch>
            <a:fillRect/>
          </a:stretch>
        </p:blipFill>
        <p:spPr>
          <a:xfrm>
            <a:off x="1890713" y="1658938"/>
            <a:ext cx="2124075" cy="2095500"/>
          </a:xfrm>
        </p:spPr>
      </p:pic>
      <p:pic>
        <p:nvPicPr>
          <p:cNvPr id="45" name="圖片版面配置區 44">
            <a:extLst>
              <a:ext uri="{FF2B5EF4-FFF2-40B4-BE49-F238E27FC236}">
                <a16:creationId xmlns:a16="http://schemas.microsoft.com/office/drawing/2014/main" id="{BAD8140F-4131-DF4F-8CC7-FE89F07C8FDF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r="51272"/>
          <a:stretch/>
        </p:blipFill>
        <p:spPr>
          <a:xfrm>
            <a:off x="5100638" y="1660525"/>
            <a:ext cx="2122487" cy="2095500"/>
          </a:xfrm>
        </p:spPr>
      </p:pic>
      <p:pic>
        <p:nvPicPr>
          <p:cNvPr id="46" name="圖片版面配置區 45">
            <a:extLst>
              <a:ext uri="{FF2B5EF4-FFF2-40B4-BE49-F238E27FC236}">
                <a16:creationId xmlns:a16="http://schemas.microsoft.com/office/drawing/2014/main" id="{5EFD2561-4224-864B-B79B-036C4706EBC5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 rotWithShape="1">
          <a:blip r:embed="rId4"/>
          <a:srcRect l="-9" t="-769" r="48047" b="769"/>
          <a:stretch/>
        </p:blipFill>
        <p:spPr>
          <a:xfrm>
            <a:off x="8194675" y="1658938"/>
            <a:ext cx="2124075" cy="2095500"/>
          </a:xfrm>
          <a:prstGeom prst="rect">
            <a:avLst/>
          </a:prstGeom>
        </p:spPr>
      </p:pic>
      <p:pic>
        <p:nvPicPr>
          <p:cNvPr id="1026" name="Picture 2" descr="Training: High-Level Synthesis with the Vitis HLS Tool -- MVD Training">
            <a:extLst>
              <a:ext uri="{FF2B5EF4-FFF2-40B4-BE49-F238E27FC236}">
                <a16:creationId xmlns:a16="http://schemas.microsoft.com/office/drawing/2014/main" id="{D40B55D9-8CE6-8C42-B8E5-AC1E49AB0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712" y="5826425"/>
            <a:ext cx="779342" cy="77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utoShape 6" descr="Vitis Unified Software Platform">
            <a:extLst>
              <a:ext uri="{FF2B5EF4-FFF2-40B4-BE49-F238E27FC236}">
                <a16:creationId xmlns:a16="http://schemas.microsoft.com/office/drawing/2014/main" id="{B79ECFCD-192B-6B42-B69E-FABB7E22F94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34" name="Picture 10" descr="Xilinx Vitis Core Development Kit + PetaLinux 2021.1 – Downloadly">
            <a:extLst>
              <a:ext uri="{FF2B5EF4-FFF2-40B4-BE49-F238E27FC236}">
                <a16:creationId xmlns:a16="http://schemas.microsoft.com/office/drawing/2014/main" id="{4C4DCBCB-900E-9D43-A045-05312F9E9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910" y="5967983"/>
            <a:ext cx="507649" cy="50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con Request] Vivado Design Suite · Issue #1615 ·  PapirusDevelopmentTeam/papirus-icon-theme · GitHub">
            <a:extLst>
              <a:ext uri="{FF2B5EF4-FFF2-40B4-BE49-F238E27FC236}">
                <a16:creationId xmlns:a16="http://schemas.microsoft.com/office/drawing/2014/main" id="{95EEBF52-FB14-4D4C-929D-BE4F874BA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3550" y="5873694"/>
            <a:ext cx="694738" cy="69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E8427B1-D417-B44A-AF0A-ACB02854AD3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5B8A6B3-FE61-B84D-AA6F-5C7FC31546FA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669DE80F-A26F-324B-9D27-5C81917846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err="1"/>
              <a:t>Pynq</a:t>
            </a:r>
            <a:r>
              <a:rPr lang="en-US" altLang="zh-TW" dirty="0"/>
              <a:t> Z2 Board settings 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9819475-30E2-E24E-AA4D-77210B1B9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791" y="1619177"/>
            <a:ext cx="6532418" cy="4899314"/>
          </a:xfrm>
          <a:prstGeom prst="rect">
            <a:avLst/>
          </a:prstGeom>
        </p:spPr>
      </p:pic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2B1CF2C0-F5F0-BF49-BB48-75255DF73575}"/>
              </a:ext>
            </a:extLst>
          </p:cNvPr>
          <p:cNvCxnSpPr>
            <a:cxnSpLocks/>
          </p:cNvCxnSpPr>
          <p:nvPr/>
        </p:nvCxnSpPr>
        <p:spPr>
          <a:xfrm flipV="1">
            <a:off x="2147455" y="5798127"/>
            <a:ext cx="2521527" cy="221673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D35039B1-5863-6841-93E7-DF028A6042DA}"/>
              </a:ext>
            </a:extLst>
          </p:cNvPr>
          <p:cNvCxnSpPr>
            <a:cxnSpLocks/>
          </p:cNvCxnSpPr>
          <p:nvPr/>
        </p:nvCxnSpPr>
        <p:spPr>
          <a:xfrm flipH="1">
            <a:off x="8773391" y="2592742"/>
            <a:ext cx="1177636" cy="115491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49BE452-E2C2-F547-BFFC-C733FA9F300A}"/>
              </a:ext>
            </a:extLst>
          </p:cNvPr>
          <p:cNvSpPr txBox="1"/>
          <p:nvPr/>
        </p:nvSpPr>
        <p:spPr>
          <a:xfrm>
            <a:off x="392802" y="583513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Power -&gt; USB</a:t>
            </a:r>
            <a:endParaRPr kumimoji="1"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68DC6D8-1CB8-964C-BE47-7EB9A58FD934}"/>
              </a:ext>
            </a:extLst>
          </p:cNvPr>
          <p:cNvSpPr txBox="1"/>
          <p:nvPr/>
        </p:nvSpPr>
        <p:spPr>
          <a:xfrm>
            <a:off x="10001955" y="2408076"/>
            <a:ext cx="1918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Program-&gt; JTAG</a:t>
            </a:r>
            <a:endParaRPr kumimoji="1" lang="zh-TW" altLang="en-US" dirty="0"/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D8E3CE4E-B5AF-EB43-9AFD-088D15EEF110}"/>
              </a:ext>
            </a:extLst>
          </p:cNvPr>
          <p:cNvCxnSpPr>
            <a:cxnSpLocks/>
          </p:cNvCxnSpPr>
          <p:nvPr/>
        </p:nvCxnSpPr>
        <p:spPr>
          <a:xfrm>
            <a:off x="1899805" y="4068834"/>
            <a:ext cx="1664277" cy="66942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5188686-59BB-2845-8413-D68019A61F59}"/>
              </a:ext>
            </a:extLst>
          </p:cNvPr>
          <p:cNvSpPr txBox="1"/>
          <p:nvPr/>
        </p:nvSpPr>
        <p:spPr>
          <a:xfrm>
            <a:off x="538089" y="3805442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USB to PC</a:t>
            </a:r>
            <a:endParaRPr kumimoji="1"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F1DCD25-2DA8-B14E-B44E-087D6212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8A6B3-FE61-B84D-AA6F-5C7FC31546FA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9488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Vitis Development Flow</a:t>
            </a:r>
          </a:p>
        </p:txBody>
      </p:sp>
      <p:sp>
        <p:nvSpPr>
          <p:cNvPr id="3" name="Rounded Rectangle 1">
            <a:extLst>
              <a:ext uri="{FF2B5EF4-FFF2-40B4-BE49-F238E27FC236}">
                <a16:creationId xmlns:a16="http://schemas.microsoft.com/office/drawing/2014/main" id="{C764B49E-C1B8-4637-A382-31B55D998655}"/>
              </a:ext>
            </a:extLst>
          </p:cNvPr>
          <p:cNvSpPr/>
          <p:nvPr/>
        </p:nvSpPr>
        <p:spPr>
          <a:xfrm>
            <a:off x="949611" y="3869228"/>
            <a:ext cx="10332000" cy="96391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11150F9-7F06-4C77-8B30-44A86B25F715}"/>
              </a:ext>
            </a:extLst>
          </p:cNvPr>
          <p:cNvSpPr/>
          <p:nvPr/>
        </p:nvSpPr>
        <p:spPr>
          <a:xfrm flipH="1">
            <a:off x="1476455" y="3787396"/>
            <a:ext cx="261716" cy="26171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ounded Rectangle 8">
            <a:extLst>
              <a:ext uri="{FF2B5EF4-FFF2-40B4-BE49-F238E27FC236}">
                <a16:creationId xmlns:a16="http://schemas.microsoft.com/office/drawing/2014/main" id="{CE22BD83-6058-4EB4-A481-D2EFD59C8582}"/>
              </a:ext>
            </a:extLst>
          </p:cNvPr>
          <p:cNvSpPr/>
          <p:nvPr/>
        </p:nvSpPr>
        <p:spPr>
          <a:xfrm>
            <a:off x="977243" y="4201526"/>
            <a:ext cx="1260140" cy="1872209"/>
          </a:xfrm>
          <a:custGeom>
            <a:avLst/>
            <a:gdLst/>
            <a:ahLst/>
            <a:cxnLst/>
            <a:rect l="l" t="t" r="r" b="b"/>
            <a:pathLst>
              <a:path w="1260140" h="1872209">
                <a:moveTo>
                  <a:pt x="630071" y="0"/>
                </a:moveTo>
                <a:lnTo>
                  <a:pt x="799749" y="292548"/>
                </a:lnTo>
                <a:lnTo>
                  <a:pt x="1107260" y="292548"/>
                </a:lnTo>
                <a:cubicBezTo>
                  <a:pt x="1191693" y="292548"/>
                  <a:pt x="1260140" y="360995"/>
                  <a:pt x="1260140" y="445428"/>
                </a:cubicBezTo>
                <a:lnTo>
                  <a:pt x="1260140" y="1719329"/>
                </a:lnTo>
                <a:cubicBezTo>
                  <a:pt x="1260140" y="1803762"/>
                  <a:pt x="1191693" y="1872209"/>
                  <a:pt x="1107260" y="1872209"/>
                </a:cubicBezTo>
                <a:lnTo>
                  <a:pt x="152880" y="1872209"/>
                </a:lnTo>
                <a:cubicBezTo>
                  <a:pt x="68447" y="1872209"/>
                  <a:pt x="0" y="1803762"/>
                  <a:pt x="0" y="1719329"/>
                </a:cubicBezTo>
                <a:lnTo>
                  <a:pt x="0" y="445428"/>
                </a:lnTo>
                <a:cubicBezTo>
                  <a:pt x="0" y="360995"/>
                  <a:pt x="68447" y="292548"/>
                  <a:pt x="152880" y="292548"/>
                </a:cubicBezTo>
                <a:lnTo>
                  <a:pt x="460393" y="292548"/>
                </a:lnTo>
                <a:close/>
              </a:path>
            </a:pathLst>
          </a:custGeom>
          <a:solidFill>
            <a:schemeClr val="accent6"/>
          </a:soli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98000"/>
                    <a:lumMod val="0"/>
                    <a:lumOff val="100000"/>
                  </a:schemeClr>
                </a:gs>
              </a:gsLst>
              <a:lin ang="81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6" name="그룹 6">
            <a:extLst>
              <a:ext uri="{FF2B5EF4-FFF2-40B4-BE49-F238E27FC236}">
                <a16:creationId xmlns:a16="http://schemas.microsoft.com/office/drawing/2014/main" id="{A6FC221C-1300-4C61-84DF-893CB82D6B24}"/>
              </a:ext>
            </a:extLst>
          </p:cNvPr>
          <p:cNvGrpSpPr/>
          <p:nvPr/>
        </p:nvGrpSpPr>
        <p:grpSpPr>
          <a:xfrm>
            <a:off x="977243" y="4626410"/>
            <a:ext cx="1260140" cy="1032371"/>
            <a:chOff x="602568" y="4345057"/>
            <a:chExt cx="1260140" cy="103237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6F05CD-7226-4C62-A7AB-BA6F07FF54BB}"/>
                </a:ext>
              </a:extLst>
            </p:cNvPr>
            <p:cNvSpPr txBox="1"/>
            <p:nvPr/>
          </p:nvSpPr>
          <p:spPr>
            <a:xfrm>
              <a:off x="602568" y="4345057"/>
              <a:ext cx="12601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Vitis HLS</a:t>
              </a:r>
              <a:endParaRPr lang="ko-KR" altLang="en-US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06FB89-A3B8-4B80-8ED1-087D018C1948}"/>
                </a:ext>
              </a:extLst>
            </p:cNvPr>
            <p:cNvSpPr txBox="1"/>
            <p:nvPr/>
          </p:nvSpPr>
          <p:spPr>
            <a:xfrm>
              <a:off x="602568" y="4669542"/>
              <a:ext cx="12601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</a:rPr>
                <a:t>Write function and optimize function with design space</a:t>
              </a:r>
            </a:p>
            <a:p>
              <a:pPr algn="ctr"/>
              <a:r>
                <a:rPr lang="en-US" altLang="ko-KR" sz="1000" dirty="0">
                  <a:solidFill>
                    <a:schemeClr val="bg1"/>
                  </a:solidFill>
                </a:rPr>
                <a:t>exploration. 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595513D-D3EA-4FB0-A4AE-FBF7343CDAFD}"/>
              </a:ext>
            </a:extLst>
          </p:cNvPr>
          <p:cNvSpPr txBox="1"/>
          <p:nvPr/>
        </p:nvSpPr>
        <p:spPr>
          <a:xfrm>
            <a:off x="977243" y="3321737"/>
            <a:ext cx="1260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Step 1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3778983-9DCA-4F53-A3A1-11ACAAAB3451}"/>
              </a:ext>
            </a:extLst>
          </p:cNvPr>
          <p:cNvSpPr/>
          <p:nvPr/>
        </p:nvSpPr>
        <p:spPr>
          <a:xfrm flipH="1">
            <a:off x="5941515" y="3780101"/>
            <a:ext cx="261716" cy="261716"/>
          </a:xfrm>
          <a:prstGeom prst="ellipse">
            <a:avLst/>
          </a:prstGeom>
          <a:solidFill>
            <a:schemeClr val="accent2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Rounded Rectangle 8">
            <a:extLst>
              <a:ext uri="{FF2B5EF4-FFF2-40B4-BE49-F238E27FC236}">
                <a16:creationId xmlns:a16="http://schemas.microsoft.com/office/drawing/2014/main" id="{2CAC82EB-B75B-4C65-AE7F-21A40C72C56C}"/>
              </a:ext>
            </a:extLst>
          </p:cNvPr>
          <p:cNvSpPr/>
          <p:nvPr/>
        </p:nvSpPr>
        <p:spPr>
          <a:xfrm>
            <a:off x="5442303" y="4201526"/>
            <a:ext cx="1260140" cy="1872209"/>
          </a:xfrm>
          <a:custGeom>
            <a:avLst/>
            <a:gdLst/>
            <a:ahLst/>
            <a:cxnLst/>
            <a:rect l="l" t="t" r="r" b="b"/>
            <a:pathLst>
              <a:path w="1260140" h="1872209">
                <a:moveTo>
                  <a:pt x="630071" y="0"/>
                </a:moveTo>
                <a:lnTo>
                  <a:pt x="799749" y="292548"/>
                </a:lnTo>
                <a:lnTo>
                  <a:pt x="1107260" y="292548"/>
                </a:lnTo>
                <a:cubicBezTo>
                  <a:pt x="1191693" y="292548"/>
                  <a:pt x="1260140" y="360995"/>
                  <a:pt x="1260140" y="445428"/>
                </a:cubicBezTo>
                <a:lnTo>
                  <a:pt x="1260140" y="1719329"/>
                </a:lnTo>
                <a:cubicBezTo>
                  <a:pt x="1260140" y="1803762"/>
                  <a:pt x="1191693" y="1872209"/>
                  <a:pt x="1107260" y="1872209"/>
                </a:cubicBezTo>
                <a:lnTo>
                  <a:pt x="152880" y="1872209"/>
                </a:lnTo>
                <a:cubicBezTo>
                  <a:pt x="68447" y="1872209"/>
                  <a:pt x="0" y="1803762"/>
                  <a:pt x="0" y="1719329"/>
                </a:cubicBezTo>
                <a:lnTo>
                  <a:pt x="0" y="445428"/>
                </a:lnTo>
                <a:cubicBezTo>
                  <a:pt x="0" y="360995"/>
                  <a:pt x="68447" y="292548"/>
                  <a:pt x="152880" y="292548"/>
                </a:cubicBezTo>
                <a:lnTo>
                  <a:pt x="460393" y="292548"/>
                </a:lnTo>
                <a:close/>
              </a:path>
            </a:pathLst>
          </a:custGeom>
          <a:solidFill>
            <a:schemeClr val="accent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12" name="그룹 9">
            <a:extLst>
              <a:ext uri="{FF2B5EF4-FFF2-40B4-BE49-F238E27FC236}">
                <a16:creationId xmlns:a16="http://schemas.microsoft.com/office/drawing/2014/main" id="{3782C3AC-C0AD-4CBF-BCCD-6B55BB8D0915}"/>
              </a:ext>
            </a:extLst>
          </p:cNvPr>
          <p:cNvGrpSpPr/>
          <p:nvPr/>
        </p:nvGrpSpPr>
        <p:grpSpPr>
          <a:xfrm>
            <a:off x="5442303" y="4626407"/>
            <a:ext cx="1260140" cy="1031144"/>
            <a:chOff x="3967628" y="4345057"/>
            <a:chExt cx="1260140" cy="70123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F17BBB-4ADB-452F-923D-01483892C64B}"/>
                </a:ext>
              </a:extLst>
            </p:cNvPr>
            <p:cNvSpPr txBox="1"/>
            <p:nvPr/>
          </p:nvSpPr>
          <p:spPr>
            <a:xfrm>
              <a:off x="3967628" y="4345057"/>
              <a:ext cx="12601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System level design</a:t>
              </a:r>
              <a:endParaRPr lang="ko-KR" altLang="en-US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F38912-FFED-4DBC-9496-B207A420D5EE}"/>
                </a:ext>
              </a:extLst>
            </p:cNvPr>
            <p:cNvSpPr txBox="1"/>
            <p:nvPr/>
          </p:nvSpPr>
          <p:spPr>
            <a:xfrm>
              <a:off x="3967628" y="4669542"/>
              <a:ext cx="1260140" cy="376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</a:rPr>
                <a:t>Use block diagram to design system with different IPs.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479A752-0D5F-4169-943B-697ABBB10780}"/>
              </a:ext>
            </a:extLst>
          </p:cNvPr>
          <p:cNvSpPr txBox="1"/>
          <p:nvPr/>
        </p:nvSpPr>
        <p:spPr>
          <a:xfrm>
            <a:off x="5442303" y="3314443"/>
            <a:ext cx="1260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Step 3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19F6B78-9CF0-4E2C-B385-C1EA691BE863}"/>
              </a:ext>
            </a:extLst>
          </p:cNvPr>
          <p:cNvSpPr/>
          <p:nvPr/>
        </p:nvSpPr>
        <p:spPr>
          <a:xfrm flipH="1">
            <a:off x="10406573" y="3785434"/>
            <a:ext cx="261716" cy="26171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Rounded Rectangle 8">
            <a:extLst>
              <a:ext uri="{FF2B5EF4-FFF2-40B4-BE49-F238E27FC236}">
                <a16:creationId xmlns:a16="http://schemas.microsoft.com/office/drawing/2014/main" id="{7F113D51-73BE-4F3F-831B-32EBECB4F6EA}"/>
              </a:ext>
            </a:extLst>
          </p:cNvPr>
          <p:cNvSpPr/>
          <p:nvPr/>
        </p:nvSpPr>
        <p:spPr>
          <a:xfrm>
            <a:off x="9907361" y="4201526"/>
            <a:ext cx="1260140" cy="1872209"/>
          </a:xfrm>
          <a:custGeom>
            <a:avLst/>
            <a:gdLst/>
            <a:ahLst/>
            <a:cxnLst/>
            <a:rect l="l" t="t" r="r" b="b"/>
            <a:pathLst>
              <a:path w="1260140" h="1872209">
                <a:moveTo>
                  <a:pt x="630071" y="0"/>
                </a:moveTo>
                <a:lnTo>
                  <a:pt x="799749" y="292548"/>
                </a:lnTo>
                <a:lnTo>
                  <a:pt x="1107260" y="292548"/>
                </a:lnTo>
                <a:cubicBezTo>
                  <a:pt x="1191693" y="292548"/>
                  <a:pt x="1260140" y="360995"/>
                  <a:pt x="1260140" y="445428"/>
                </a:cubicBezTo>
                <a:lnTo>
                  <a:pt x="1260140" y="1719329"/>
                </a:lnTo>
                <a:cubicBezTo>
                  <a:pt x="1260140" y="1803762"/>
                  <a:pt x="1191693" y="1872209"/>
                  <a:pt x="1107260" y="1872209"/>
                </a:cubicBezTo>
                <a:lnTo>
                  <a:pt x="152880" y="1872209"/>
                </a:lnTo>
                <a:cubicBezTo>
                  <a:pt x="68447" y="1872209"/>
                  <a:pt x="0" y="1803762"/>
                  <a:pt x="0" y="1719329"/>
                </a:cubicBezTo>
                <a:lnTo>
                  <a:pt x="0" y="445428"/>
                </a:lnTo>
                <a:cubicBezTo>
                  <a:pt x="0" y="360995"/>
                  <a:pt x="68447" y="292548"/>
                  <a:pt x="152880" y="292548"/>
                </a:cubicBezTo>
                <a:lnTo>
                  <a:pt x="460393" y="292548"/>
                </a:lnTo>
                <a:close/>
              </a:path>
            </a:pathLst>
          </a:custGeom>
          <a:solidFill>
            <a:schemeClr val="accent4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18" name="그룹 26">
            <a:extLst>
              <a:ext uri="{FF2B5EF4-FFF2-40B4-BE49-F238E27FC236}">
                <a16:creationId xmlns:a16="http://schemas.microsoft.com/office/drawing/2014/main" id="{1DAB0E7B-21F5-4B2E-BA7A-DAB02B009755}"/>
              </a:ext>
            </a:extLst>
          </p:cNvPr>
          <p:cNvGrpSpPr/>
          <p:nvPr/>
        </p:nvGrpSpPr>
        <p:grpSpPr>
          <a:xfrm>
            <a:off x="9907361" y="4626414"/>
            <a:ext cx="1260140" cy="1236235"/>
            <a:chOff x="7332687" y="4345057"/>
            <a:chExt cx="1260140" cy="7592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277358F-8F24-45C3-9955-20886CB9EDE6}"/>
                </a:ext>
              </a:extLst>
            </p:cNvPr>
            <p:cNvSpPr txBox="1"/>
            <p:nvPr/>
          </p:nvSpPr>
          <p:spPr>
            <a:xfrm>
              <a:off x="7332687" y="4345057"/>
              <a:ext cx="12601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Design software</a:t>
              </a:r>
              <a:endParaRPr lang="ko-KR" altLang="en-US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167B71A-879F-4077-91F6-A1905947BD01}"/>
                </a:ext>
              </a:extLst>
            </p:cNvPr>
            <p:cNvSpPr txBox="1"/>
            <p:nvPr/>
          </p:nvSpPr>
          <p:spPr>
            <a:xfrm>
              <a:off x="7332687" y="4669542"/>
              <a:ext cx="1260140" cy="434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</a:rPr>
                <a:t>Use Vitis to design Data accelerated computing application.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FBC111F-A111-488E-8F1A-1853EDE45769}"/>
              </a:ext>
            </a:extLst>
          </p:cNvPr>
          <p:cNvSpPr txBox="1"/>
          <p:nvPr/>
        </p:nvSpPr>
        <p:spPr>
          <a:xfrm>
            <a:off x="9907361" y="3319775"/>
            <a:ext cx="1260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Step 5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F7423F3-768C-4CD1-847E-79EED30FC91D}"/>
              </a:ext>
            </a:extLst>
          </p:cNvPr>
          <p:cNvSpPr/>
          <p:nvPr/>
        </p:nvSpPr>
        <p:spPr>
          <a:xfrm rot="10800000" flipH="1">
            <a:off x="3708985" y="3781232"/>
            <a:ext cx="261716" cy="261716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Rounded Rectangle 8">
            <a:extLst>
              <a:ext uri="{FF2B5EF4-FFF2-40B4-BE49-F238E27FC236}">
                <a16:creationId xmlns:a16="http://schemas.microsoft.com/office/drawing/2014/main" id="{E48DF0E8-2FAA-4CD9-A4CB-00963E468BEC}"/>
              </a:ext>
            </a:extLst>
          </p:cNvPr>
          <p:cNvSpPr/>
          <p:nvPr/>
        </p:nvSpPr>
        <p:spPr>
          <a:xfrm rot="10800000">
            <a:off x="3209773" y="1766137"/>
            <a:ext cx="1260140" cy="1872209"/>
          </a:xfrm>
          <a:custGeom>
            <a:avLst/>
            <a:gdLst/>
            <a:ahLst/>
            <a:cxnLst/>
            <a:rect l="l" t="t" r="r" b="b"/>
            <a:pathLst>
              <a:path w="1260140" h="1872209">
                <a:moveTo>
                  <a:pt x="630071" y="0"/>
                </a:moveTo>
                <a:lnTo>
                  <a:pt x="799749" y="292548"/>
                </a:lnTo>
                <a:lnTo>
                  <a:pt x="1107260" y="292548"/>
                </a:lnTo>
                <a:cubicBezTo>
                  <a:pt x="1191693" y="292548"/>
                  <a:pt x="1260140" y="360995"/>
                  <a:pt x="1260140" y="445428"/>
                </a:cubicBezTo>
                <a:lnTo>
                  <a:pt x="1260140" y="1719329"/>
                </a:lnTo>
                <a:cubicBezTo>
                  <a:pt x="1260140" y="1803762"/>
                  <a:pt x="1191693" y="1872209"/>
                  <a:pt x="1107260" y="1872209"/>
                </a:cubicBezTo>
                <a:lnTo>
                  <a:pt x="152880" y="1872209"/>
                </a:lnTo>
                <a:cubicBezTo>
                  <a:pt x="68447" y="1872209"/>
                  <a:pt x="0" y="1803762"/>
                  <a:pt x="0" y="1719329"/>
                </a:cubicBezTo>
                <a:lnTo>
                  <a:pt x="0" y="445428"/>
                </a:lnTo>
                <a:cubicBezTo>
                  <a:pt x="0" y="360995"/>
                  <a:pt x="68447" y="292548"/>
                  <a:pt x="152880" y="292548"/>
                </a:cubicBezTo>
                <a:lnTo>
                  <a:pt x="460393" y="292548"/>
                </a:lnTo>
                <a:close/>
              </a:path>
            </a:pathLst>
          </a:custGeom>
          <a:solidFill>
            <a:schemeClr val="accent1"/>
          </a:solidFill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lumMod val="0"/>
                    <a:lumOff val="100000"/>
                  </a:schemeClr>
                </a:gs>
              </a:gsLst>
              <a:lin ang="81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24" name="그룹 5">
            <a:extLst>
              <a:ext uri="{FF2B5EF4-FFF2-40B4-BE49-F238E27FC236}">
                <a16:creationId xmlns:a16="http://schemas.microsoft.com/office/drawing/2014/main" id="{FDA7AEE7-6442-4D06-AA72-C8DA2E7E6C8F}"/>
              </a:ext>
            </a:extLst>
          </p:cNvPr>
          <p:cNvGrpSpPr/>
          <p:nvPr/>
        </p:nvGrpSpPr>
        <p:grpSpPr>
          <a:xfrm>
            <a:off x="3209773" y="1899135"/>
            <a:ext cx="1260140" cy="1017174"/>
            <a:chOff x="2286794" y="1617783"/>
            <a:chExt cx="1260140" cy="101717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A2069DF-F57E-4A9F-A9B7-0E4196569E00}"/>
                </a:ext>
              </a:extLst>
            </p:cNvPr>
            <p:cNvSpPr txBox="1"/>
            <p:nvPr/>
          </p:nvSpPr>
          <p:spPr>
            <a:xfrm>
              <a:off x="2286794" y="1617783"/>
              <a:ext cx="12601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Co-Sim/Gen IP</a:t>
              </a:r>
              <a:endParaRPr lang="ko-KR" altLang="en-US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C110A5F-4752-48B9-97CC-4B87C7638566}"/>
                </a:ext>
              </a:extLst>
            </p:cNvPr>
            <p:cNvSpPr txBox="1"/>
            <p:nvPr/>
          </p:nvSpPr>
          <p:spPr>
            <a:xfrm>
              <a:off x="2286794" y="1927071"/>
              <a:ext cx="12601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</a:rPr>
                <a:t>Make sure the code work in RTL as we expected and export RTL IP.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BF4984A-621C-451A-A9CD-8DA45C12E22F}"/>
              </a:ext>
            </a:extLst>
          </p:cNvPr>
          <p:cNvSpPr txBox="1"/>
          <p:nvPr/>
        </p:nvSpPr>
        <p:spPr>
          <a:xfrm>
            <a:off x="3209773" y="4170053"/>
            <a:ext cx="1260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Step 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13A7903-F910-4136-9ACA-87A877D4A2A9}"/>
              </a:ext>
            </a:extLst>
          </p:cNvPr>
          <p:cNvSpPr/>
          <p:nvPr/>
        </p:nvSpPr>
        <p:spPr>
          <a:xfrm rot="10800000" flipH="1">
            <a:off x="8174045" y="3780398"/>
            <a:ext cx="261716" cy="261716"/>
          </a:xfrm>
          <a:prstGeom prst="ellipse">
            <a:avLst/>
          </a:prstGeom>
          <a:solidFill>
            <a:schemeClr val="accent3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ounded Rectangle 8">
            <a:extLst>
              <a:ext uri="{FF2B5EF4-FFF2-40B4-BE49-F238E27FC236}">
                <a16:creationId xmlns:a16="http://schemas.microsoft.com/office/drawing/2014/main" id="{366206C6-7E04-4BFA-A040-BEA054A14090}"/>
              </a:ext>
            </a:extLst>
          </p:cNvPr>
          <p:cNvSpPr/>
          <p:nvPr/>
        </p:nvSpPr>
        <p:spPr>
          <a:xfrm rot="10800000">
            <a:off x="7674833" y="1780995"/>
            <a:ext cx="1260140" cy="1872209"/>
          </a:xfrm>
          <a:custGeom>
            <a:avLst/>
            <a:gdLst/>
            <a:ahLst/>
            <a:cxnLst/>
            <a:rect l="l" t="t" r="r" b="b"/>
            <a:pathLst>
              <a:path w="1260140" h="1872209">
                <a:moveTo>
                  <a:pt x="630071" y="0"/>
                </a:moveTo>
                <a:lnTo>
                  <a:pt x="799749" y="292548"/>
                </a:lnTo>
                <a:lnTo>
                  <a:pt x="1107260" y="292548"/>
                </a:lnTo>
                <a:cubicBezTo>
                  <a:pt x="1191693" y="292548"/>
                  <a:pt x="1260140" y="360995"/>
                  <a:pt x="1260140" y="445428"/>
                </a:cubicBezTo>
                <a:lnTo>
                  <a:pt x="1260140" y="1719329"/>
                </a:lnTo>
                <a:cubicBezTo>
                  <a:pt x="1260140" y="1803762"/>
                  <a:pt x="1191693" y="1872209"/>
                  <a:pt x="1107260" y="1872209"/>
                </a:cubicBezTo>
                <a:lnTo>
                  <a:pt x="152880" y="1872209"/>
                </a:lnTo>
                <a:cubicBezTo>
                  <a:pt x="68447" y="1872209"/>
                  <a:pt x="0" y="1803762"/>
                  <a:pt x="0" y="1719329"/>
                </a:cubicBezTo>
                <a:lnTo>
                  <a:pt x="0" y="445428"/>
                </a:lnTo>
                <a:cubicBezTo>
                  <a:pt x="0" y="360995"/>
                  <a:pt x="68447" y="292548"/>
                  <a:pt x="152880" y="292548"/>
                </a:cubicBezTo>
                <a:lnTo>
                  <a:pt x="460393" y="292548"/>
                </a:lnTo>
                <a:close/>
              </a:path>
            </a:pathLst>
          </a:custGeom>
          <a:solidFill>
            <a:schemeClr val="accent3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30" name="그룹 2">
            <a:extLst>
              <a:ext uri="{FF2B5EF4-FFF2-40B4-BE49-F238E27FC236}">
                <a16:creationId xmlns:a16="http://schemas.microsoft.com/office/drawing/2014/main" id="{E53D9EF8-ADB7-43A9-A0F9-947D9ACB6AB0}"/>
              </a:ext>
            </a:extLst>
          </p:cNvPr>
          <p:cNvGrpSpPr/>
          <p:nvPr/>
        </p:nvGrpSpPr>
        <p:grpSpPr>
          <a:xfrm>
            <a:off x="7674833" y="1913993"/>
            <a:ext cx="1260140" cy="1247925"/>
            <a:chOff x="5688124" y="1632641"/>
            <a:chExt cx="1260140" cy="71470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5429D2-A206-4B69-9467-A853D1F92879}"/>
                </a:ext>
              </a:extLst>
            </p:cNvPr>
            <p:cNvSpPr txBox="1"/>
            <p:nvPr/>
          </p:nvSpPr>
          <p:spPr>
            <a:xfrm>
              <a:off x="5688124" y="1632641"/>
              <a:ext cx="12601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Export hardware</a:t>
              </a:r>
              <a:endParaRPr lang="ko-KR" altLang="en-US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5BBA36C-447E-43FC-89A3-F9EE5F8D92B8}"/>
                </a:ext>
              </a:extLst>
            </p:cNvPr>
            <p:cNvSpPr txBox="1"/>
            <p:nvPr/>
          </p:nvSpPr>
          <p:spPr>
            <a:xfrm>
              <a:off x="5688124" y="1941929"/>
              <a:ext cx="1260140" cy="4054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</a:rPr>
                <a:t>Generate bitstream and XSA file for HW/SW co-design.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3EB1827-1226-46A4-8988-5071421A2F50}"/>
              </a:ext>
            </a:extLst>
          </p:cNvPr>
          <p:cNvSpPr txBox="1"/>
          <p:nvPr/>
        </p:nvSpPr>
        <p:spPr>
          <a:xfrm>
            <a:off x="7674833" y="4169219"/>
            <a:ext cx="1260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Step 4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5" name="投影片編號版面配置區 34">
            <a:extLst>
              <a:ext uri="{FF2B5EF4-FFF2-40B4-BE49-F238E27FC236}">
                <a16:creationId xmlns:a16="http://schemas.microsoft.com/office/drawing/2014/main" id="{658B4968-050C-7A48-901D-11417176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8A6B3-FE61-B84D-AA6F-5C7FC31546FA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E6CBE48-D706-DB4E-A190-5E0B134DCD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B8A6B3-FE61-B84D-AA6F-5C7FC31546FA}" type="slidenum">
              <a:rPr kumimoji="1" lang="zh-TW" altLang="en-US" smtClean="0"/>
              <a:t>7</a:t>
            </a:fld>
            <a:endParaRPr kumimoji="1" lang="zh-TW" altLang="en-US"/>
          </a:p>
        </p:txBody>
      </p:sp>
      <p:grpSp>
        <p:nvGrpSpPr>
          <p:cNvPr id="8" name="Group 9">
            <a:extLst>
              <a:ext uri="{FF2B5EF4-FFF2-40B4-BE49-F238E27FC236}">
                <a16:creationId xmlns:a16="http://schemas.microsoft.com/office/drawing/2014/main" id="{1D5F9908-1EDE-804F-AD64-D2792F3D215E}"/>
              </a:ext>
            </a:extLst>
          </p:cNvPr>
          <p:cNvGrpSpPr/>
          <p:nvPr/>
        </p:nvGrpSpPr>
        <p:grpSpPr>
          <a:xfrm>
            <a:off x="3581401" y="4457860"/>
            <a:ext cx="5211337" cy="2539776"/>
            <a:chOff x="756138" y="869027"/>
            <a:chExt cx="4815287" cy="2539776"/>
          </a:xfrm>
        </p:grpSpPr>
        <p:sp>
          <p:nvSpPr>
            <p:cNvPr id="9" name="TextBox 10">
              <a:extLst>
                <a:ext uri="{FF2B5EF4-FFF2-40B4-BE49-F238E27FC236}">
                  <a16:creationId xmlns:a16="http://schemas.microsoft.com/office/drawing/2014/main" id="{09D88A9F-EE1C-DA4B-97F3-931BED346658}"/>
                </a:ext>
              </a:extLst>
            </p:cNvPr>
            <p:cNvSpPr txBox="1"/>
            <p:nvPr/>
          </p:nvSpPr>
          <p:spPr>
            <a:xfrm>
              <a:off x="756138" y="1100479"/>
              <a:ext cx="1292103" cy="230832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7200" b="1" dirty="0">
                  <a:solidFill>
                    <a:schemeClr val="accent2">
                      <a:alpha val="40000"/>
                    </a:schemeClr>
                  </a:solidFill>
                  <a:latin typeface="Courier" pitchFamily="2" charset="0"/>
                  <a:cs typeface="Arial" pitchFamily="34" charset="0"/>
                </a:rPr>
                <a:t>02</a:t>
              </a:r>
              <a:endParaRPr lang="ko-KR" altLang="en-US" sz="7200" b="1" dirty="0">
                <a:solidFill>
                  <a:schemeClr val="accent2">
                    <a:alpha val="40000"/>
                  </a:schemeClr>
                </a:solidFill>
                <a:latin typeface="Courier" pitchFamily="2" charset="0"/>
                <a:cs typeface="Arial" pitchFamily="34" charset="0"/>
              </a:endParaRPr>
            </a:p>
          </p:txBody>
        </p:sp>
        <p:grpSp>
          <p:nvGrpSpPr>
            <p:cNvPr id="10" name="Group 11">
              <a:extLst>
                <a:ext uri="{FF2B5EF4-FFF2-40B4-BE49-F238E27FC236}">
                  <a16:creationId xmlns:a16="http://schemas.microsoft.com/office/drawing/2014/main" id="{49352B82-4837-604E-BD10-A1A115C3ED3A}"/>
                </a:ext>
              </a:extLst>
            </p:cNvPr>
            <p:cNvGrpSpPr/>
            <p:nvPr/>
          </p:nvGrpSpPr>
          <p:grpSpPr>
            <a:xfrm>
              <a:off x="1730154" y="869027"/>
              <a:ext cx="3841271" cy="1252886"/>
              <a:chOff x="859716" y="940820"/>
              <a:chExt cx="3841271" cy="1252886"/>
            </a:xfrm>
          </p:grpSpPr>
          <p:sp>
            <p:nvSpPr>
              <p:cNvPr id="11" name="TextBox 12">
                <a:extLst>
                  <a:ext uri="{FF2B5EF4-FFF2-40B4-BE49-F238E27FC236}">
                    <a16:creationId xmlns:a16="http://schemas.microsoft.com/office/drawing/2014/main" id="{8A76CA9E-DD60-0442-8C72-9698EA3EA264}"/>
                  </a:ext>
                </a:extLst>
              </p:cNvPr>
              <p:cNvSpPr txBox="1"/>
              <p:nvPr/>
            </p:nvSpPr>
            <p:spPr>
              <a:xfrm>
                <a:off x="859716" y="940820"/>
                <a:ext cx="3841271" cy="4001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Lab1 MAC</a:t>
                </a:r>
                <a:endParaRPr lang="ko-KR" altLang="en-US" sz="2000" b="1" dirty="0">
                  <a:solidFill>
                    <a:schemeClr val="bg1"/>
                  </a:solidFill>
                  <a:latin typeface="Courier" pitchFamily="2" charset="0"/>
                  <a:cs typeface="Arial" pitchFamily="34" charset="0"/>
                </a:endParaRPr>
              </a:p>
            </p:txBody>
          </p:sp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7CAD9495-D44F-C94C-82EA-E516FACF69D3}"/>
                  </a:ext>
                </a:extLst>
              </p:cNvPr>
              <p:cNvSpPr txBox="1"/>
              <p:nvPr/>
            </p:nvSpPr>
            <p:spPr>
              <a:xfrm>
                <a:off x="1053147" y="1362709"/>
                <a:ext cx="3647840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171459" indent="-171459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How to do HLS in </a:t>
                </a:r>
                <a:r>
                  <a:rPr lang="en-US" altLang="ko-KR" sz="1200" dirty="0" err="1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Vitis_HLS</a:t>
                </a:r>
                <a:endParaRPr lang="en-US" altLang="ko-KR" sz="1200" dirty="0">
                  <a:solidFill>
                    <a:schemeClr val="bg1"/>
                  </a:solidFill>
                  <a:latin typeface="Courier" pitchFamily="2" charset="0"/>
                  <a:cs typeface="Arial" pitchFamily="34" charset="0"/>
                </a:endParaRPr>
              </a:p>
              <a:p>
                <a:pPr marL="171459" indent="-171459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How to do Analysis in </a:t>
                </a:r>
                <a:r>
                  <a:rPr lang="en-US" altLang="ko-KR" sz="1200" dirty="0" err="1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Vitis_HLS</a:t>
                </a:r>
                <a:endParaRPr lang="en-US" altLang="ko-KR" sz="1200" dirty="0">
                  <a:solidFill>
                    <a:schemeClr val="bg1"/>
                  </a:solidFill>
                  <a:latin typeface="Courier" pitchFamily="2" charset="0"/>
                  <a:cs typeface="Arial" pitchFamily="34" charset="0"/>
                </a:endParaRPr>
              </a:p>
              <a:p>
                <a:pPr marL="171459" indent="-171459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How to do System design in </a:t>
                </a:r>
                <a:r>
                  <a:rPr lang="en-US" altLang="ko-KR" sz="1200" dirty="0" err="1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Vivado</a:t>
                </a:r>
                <a:endParaRPr lang="en-US" altLang="ko-KR" sz="1200" dirty="0">
                  <a:solidFill>
                    <a:schemeClr val="bg1"/>
                  </a:solidFill>
                  <a:latin typeface="Courier" pitchFamily="2" charset="0"/>
                  <a:cs typeface="Arial" pitchFamily="34" charset="0"/>
                </a:endParaRPr>
              </a:p>
              <a:p>
                <a:pPr marL="171459" indent="-171459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latin typeface="Courier" pitchFamily="2" charset="0"/>
                    <a:cs typeface="Arial" pitchFamily="34" charset="0"/>
                  </a:rPr>
                  <a:t>Interrupt or not in Vitis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70740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9AB5C7-79BB-1843-8C8E-B9A39AD14C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How to do HLS in Vitis HLS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B50F289-2F46-8C49-B1A3-3F059D2EB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8A6B3-FE61-B84D-AA6F-5C7FC31546FA}" type="slidenum">
              <a:rPr kumimoji="1" lang="zh-TW" altLang="en-US" smtClean="0"/>
              <a:t>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5D017FD-BC10-F04B-A2A4-E6349525C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082" y="2324109"/>
            <a:ext cx="5737588" cy="28516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61BE1B0-68A0-184E-9195-82DDFD087BE9}"/>
              </a:ext>
            </a:extLst>
          </p:cNvPr>
          <p:cNvSpPr/>
          <p:nvPr/>
        </p:nvSpPr>
        <p:spPr>
          <a:xfrm>
            <a:off x="6977670" y="2244329"/>
            <a:ext cx="410783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/>
              <a:t>bundle=</a:t>
            </a:r>
            <a:r>
              <a:rPr lang="en" altLang="zh-TW" i="1" dirty="0"/>
              <a:t>&lt;string&gt;</a:t>
            </a:r>
            <a:r>
              <a:rPr lang="en" altLang="zh-TW" dirty="0">
                <a:solidFill>
                  <a:srgbClr val="000000"/>
                </a:solidFill>
                <a:latin typeface="Roboto" panose="020F0502020204030204" pitchFamily="34" charset="0"/>
              </a:rPr>
              <a:t>:</a:t>
            </a:r>
          </a:p>
          <a:p>
            <a:r>
              <a:rPr lang="en" altLang="zh-TW" dirty="0">
                <a:solidFill>
                  <a:srgbClr val="000000"/>
                </a:solidFill>
                <a:latin typeface="Roboto" panose="020F0502020204030204" pitchFamily="34" charset="0"/>
              </a:rPr>
              <a:t> Groups function arguments into AXI interface ports. By default, </a:t>
            </a:r>
            <a:r>
              <a:rPr lang="en" altLang="zh-TW" dirty="0" err="1">
                <a:solidFill>
                  <a:srgbClr val="000000"/>
                </a:solidFill>
                <a:latin typeface="Roboto" panose="020F0502020204030204" pitchFamily="34" charset="0"/>
              </a:rPr>
              <a:t>Vivado</a:t>
            </a:r>
            <a:r>
              <a:rPr lang="en" altLang="zh-TW" dirty="0">
                <a:solidFill>
                  <a:srgbClr val="000000"/>
                </a:solidFill>
                <a:latin typeface="Roboto" panose="020F0502020204030204" pitchFamily="34" charset="0"/>
              </a:rPr>
              <a:t> HLS groups all function arguments specified as an AXI4-Lite (</a:t>
            </a:r>
            <a:r>
              <a:rPr lang="en" altLang="zh-TW" dirty="0" err="1"/>
              <a:t>s_axilite</a:t>
            </a:r>
            <a:r>
              <a:rPr lang="en" altLang="zh-TW" dirty="0">
                <a:solidFill>
                  <a:srgbClr val="000000"/>
                </a:solidFill>
                <a:latin typeface="Roboto" panose="020F0502020204030204" pitchFamily="34" charset="0"/>
              </a:rPr>
              <a:t>) interface into a single AXI4-Lite port.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0432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CF036AFF-EBA4-7D44-A328-B660A51ACB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4400" dirty="0">
                <a:solidFill>
                  <a:schemeClr val="tx1"/>
                </a:solidFill>
              </a:rPr>
              <a:t>How to do Analysis in Vitis HLS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D69D24A-A91D-7B4E-A211-730188D27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8A6B3-FE61-B84D-AA6F-5C7FC31546FA}" type="slidenum">
              <a:rPr kumimoji="1" lang="zh-TW" altLang="en-US" smtClean="0"/>
              <a:t>9</a:t>
            </a:fld>
            <a:endParaRPr kumimoji="1" lang="zh-TW" altLang="en-US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3C59FF0-9FF3-074C-A695-78FD0FB93BC0}"/>
              </a:ext>
            </a:extLst>
          </p:cNvPr>
          <p:cNvGrpSpPr/>
          <p:nvPr/>
        </p:nvGrpSpPr>
        <p:grpSpPr>
          <a:xfrm>
            <a:off x="483181" y="2012906"/>
            <a:ext cx="5612819" cy="3860120"/>
            <a:chOff x="323529" y="2012906"/>
            <a:chExt cx="5612819" cy="386012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5BF50002-96CD-4941-8713-4D91084F0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9" r="1" b="18780"/>
            <a:stretch/>
          </p:blipFill>
          <p:spPr>
            <a:xfrm>
              <a:off x="413579" y="3995121"/>
              <a:ext cx="2750815" cy="1877905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68E91141-28C5-BB44-A990-D1436A913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9" y="2012906"/>
              <a:ext cx="2514984" cy="1982215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6631B3A6-4509-E14B-BC23-93CE5ED459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692"/>
            <a:stretch/>
          </p:blipFill>
          <p:spPr>
            <a:xfrm>
              <a:off x="2873012" y="2012906"/>
              <a:ext cx="3063336" cy="3777270"/>
            </a:xfrm>
            <a:prstGeom prst="rect">
              <a:avLst/>
            </a:prstGeom>
          </p:spPr>
        </p:pic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321F408E-4BEF-C949-AAD7-4F777445B5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12906"/>
            <a:ext cx="5625721" cy="377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90359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20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95959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20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95959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4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3788</TotalTime>
  <Words>464</Words>
  <Application>Microsoft Macintosh PowerPoint</Application>
  <PresentationFormat>寬螢幕</PresentationFormat>
  <Paragraphs>105</Paragraphs>
  <Slides>18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18</vt:i4>
      </vt:variant>
    </vt:vector>
  </HeadingPairs>
  <TitlesOfParts>
    <vt:vector size="27" baseType="lpstr">
      <vt:lpstr>Arial</vt:lpstr>
      <vt:lpstr>Calibri</vt:lpstr>
      <vt:lpstr>Calibri Light</vt:lpstr>
      <vt:lpstr>Courier</vt:lpstr>
      <vt:lpstr>Roboto</vt:lpstr>
      <vt:lpstr>Wingdings</vt:lpstr>
      <vt:lpstr>Cover and End Slide Master</vt:lpstr>
      <vt:lpstr>Contents Slide Master</vt:lpstr>
      <vt:lpstr>Section Break Slide Master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Microsoft Office User</cp:lastModifiedBy>
  <cp:revision>145</cp:revision>
  <dcterms:created xsi:type="dcterms:W3CDTF">2020-01-20T05:08:25Z</dcterms:created>
  <dcterms:modified xsi:type="dcterms:W3CDTF">2021-10-16T07:04:12Z</dcterms:modified>
</cp:coreProperties>
</file>